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91"/>
  </p:notesMasterIdLst>
  <p:handoutMasterIdLst>
    <p:handoutMasterId r:id="rId92"/>
  </p:handoutMasterIdLst>
  <p:sldIdLst>
    <p:sldId id="402" r:id="rId2"/>
    <p:sldId id="707" r:id="rId3"/>
    <p:sldId id="708" r:id="rId4"/>
    <p:sldId id="746" r:id="rId5"/>
    <p:sldId id="669" r:id="rId6"/>
    <p:sldId id="671" r:id="rId7"/>
    <p:sldId id="748" r:id="rId8"/>
    <p:sldId id="749" r:id="rId9"/>
    <p:sldId id="751" r:id="rId10"/>
    <p:sldId id="750" r:id="rId11"/>
    <p:sldId id="672" r:id="rId12"/>
    <p:sldId id="677" r:id="rId13"/>
    <p:sldId id="713" r:id="rId14"/>
    <p:sldId id="767" r:id="rId15"/>
    <p:sldId id="768" r:id="rId16"/>
    <p:sldId id="769" r:id="rId17"/>
    <p:sldId id="770" r:id="rId18"/>
    <p:sldId id="771" r:id="rId19"/>
    <p:sldId id="772" r:id="rId20"/>
    <p:sldId id="773" r:id="rId21"/>
    <p:sldId id="774" r:id="rId22"/>
    <p:sldId id="775" r:id="rId23"/>
    <p:sldId id="776" r:id="rId24"/>
    <p:sldId id="747" r:id="rId25"/>
    <p:sldId id="756" r:id="rId26"/>
    <p:sldId id="757" r:id="rId27"/>
    <p:sldId id="758" r:id="rId28"/>
    <p:sldId id="759" r:id="rId29"/>
    <p:sldId id="760" r:id="rId30"/>
    <p:sldId id="761" r:id="rId31"/>
    <p:sldId id="762" r:id="rId32"/>
    <p:sldId id="763" r:id="rId33"/>
    <p:sldId id="764" r:id="rId34"/>
    <p:sldId id="765" r:id="rId35"/>
    <p:sldId id="766" r:id="rId36"/>
    <p:sldId id="739" r:id="rId37"/>
    <p:sldId id="753" r:id="rId38"/>
    <p:sldId id="754" r:id="rId39"/>
    <p:sldId id="755" r:id="rId40"/>
    <p:sldId id="777" r:id="rId41"/>
    <p:sldId id="778" r:id="rId42"/>
    <p:sldId id="779" r:id="rId43"/>
    <p:sldId id="780" r:id="rId44"/>
    <p:sldId id="781" r:id="rId45"/>
    <p:sldId id="782" r:id="rId46"/>
    <p:sldId id="783" r:id="rId47"/>
    <p:sldId id="784" r:id="rId48"/>
    <p:sldId id="785" r:id="rId49"/>
    <p:sldId id="786" r:id="rId50"/>
    <p:sldId id="787" r:id="rId51"/>
    <p:sldId id="635" r:id="rId52"/>
    <p:sldId id="630" r:id="rId53"/>
    <p:sldId id="631" r:id="rId54"/>
    <p:sldId id="596" r:id="rId55"/>
    <p:sldId id="721" r:id="rId56"/>
    <p:sldId id="709" r:id="rId57"/>
    <p:sldId id="720" r:id="rId58"/>
    <p:sldId id="655" r:id="rId59"/>
    <p:sldId id="660" r:id="rId60"/>
    <p:sldId id="711" r:id="rId61"/>
    <p:sldId id="607" r:id="rId62"/>
    <p:sldId id="586" r:id="rId63"/>
    <p:sldId id="712" r:id="rId64"/>
    <p:sldId id="602" r:id="rId65"/>
    <p:sldId id="594" r:id="rId66"/>
    <p:sldId id="591" r:id="rId67"/>
    <p:sldId id="592" r:id="rId68"/>
    <p:sldId id="620" r:id="rId69"/>
    <p:sldId id="743" r:id="rId70"/>
    <p:sldId id="790" r:id="rId71"/>
    <p:sldId id="791" r:id="rId72"/>
    <p:sldId id="792" r:id="rId73"/>
    <p:sldId id="664" r:id="rId74"/>
    <p:sldId id="665" r:id="rId75"/>
    <p:sldId id="668" r:id="rId76"/>
    <p:sldId id="723" r:id="rId77"/>
    <p:sldId id="724" r:id="rId78"/>
    <p:sldId id="725" r:id="rId79"/>
    <p:sldId id="726" r:id="rId80"/>
    <p:sldId id="727" r:id="rId81"/>
    <p:sldId id="728" r:id="rId82"/>
    <p:sldId id="729" r:id="rId83"/>
    <p:sldId id="730" r:id="rId84"/>
    <p:sldId id="731" r:id="rId85"/>
    <p:sldId id="734" r:id="rId86"/>
    <p:sldId id="735" r:id="rId87"/>
    <p:sldId id="737" r:id="rId88"/>
    <p:sldId id="738" r:id="rId89"/>
    <p:sldId id="706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6" autoAdjust="0"/>
    <p:restoredTop sz="88015" autoAdjust="0"/>
  </p:normalViewPr>
  <p:slideViewPr>
    <p:cSldViewPr snapToGrid="0" snapToObjects="1" showGuides="1">
      <p:cViewPr>
        <p:scale>
          <a:sx n="118" d="100"/>
          <a:sy n="118" d="100"/>
        </p:scale>
        <p:origin x="1720" y="19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4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5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22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028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5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0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05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7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18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25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1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79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37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19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11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35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6708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86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0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66797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12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7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16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8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6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19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3266D885-1C1C-7443-BEA6-53B795792C9B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83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072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723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78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ADF44967-F446-4747-AA31-0D9CB4630A3C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84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882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89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3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08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7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9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0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7" Type="http://schemas.openxmlformats.org/officeDocument/2006/relationships/image" Target="../media/image3.tiff"/><Relationship Id="rId2" Type="http://schemas.openxmlformats.org/officeDocument/2006/relationships/hyperlink" Target="mailto:deborah_nolan@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hyperlink" Target="mailto:Fernando.Perez@berkeley.edu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4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5.emf"/><Relationship Id="rId9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(null)"/><Relationship Id="rId9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6.(null)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8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tiff"/><Relationship Id="rId3" Type="http://schemas.openxmlformats.org/officeDocument/2006/relationships/image" Target="../media/image80.(null)"/><Relationship Id="rId7" Type="http://schemas.openxmlformats.org/officeDocument/2006/relationships/image" Target="../media/image8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(null)"/><Relationship Id="rId9" Type="http://schemas.openxmlformats.org/officeDocument/2006/relationships/image" Target="../media/image8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(null)"/><Relationship Id="rId2" Type="http://schemas.openxmlformats.org/officeDocument/2006/relationships/image" Target="../media/image91.(null)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(null)"/><Relationship Id="rId4" Type="http://schemas.openxmlformats.org/officeDocument/2006/relationships/image" Target="../media/image93.(null)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tiff"/><Relationship Id="rId3" Type="http://schemas.openxmlformats.org/officeDocument/2006/relationships/image" Target="../media/image108.tiff"/><Relationship Id="rId7" Type="http://schemas.openxmlformats.org/officeDocument/2006/relationships/image" Target="../media/image1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tiff"/><Relationship Id="rId5" Type="http://schemas.openxmlformats.org/officeDocument/2006/relationships/image" Target="../media/image110.tiff"/><Relationship Id="rId4" Type="http://schemas.openxmlformats.org/officeDocument/2006/relationships/image" Target="../media/image109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tiff"/><Relationship Id="rId4" Type="http://schemas.openxmlformats.org/officeDocument/2006/relationships/image" Target="../media/image116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#!17/67109/1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sqlfiddle.com/#!17/53815/1140/0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b="1" dirty="0">
                <a:uFillTx/>
              </a:rPr>
              <a:t>Deb Nolan, &amp; Fernando Perez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deborah_nolan</a:t>
            </a:r>
            <a:r>
              <a:rPr lang="en-US" sz="1600" dirty="0">
                <a:uFillTx/>
                <a:hlinkClick r:id="rId2"/>
              </a:rPr>
              <a:t>@berkeley.edu</a:t>
            </a: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4"/>
              </a:rPr>
              <a:t>fernando.perez@berkeley.edu</a:t>
            </a: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Midterm Review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A8FF-66CE-4940-88B1-18691D06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69" y="198802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estimate model parameters?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373B7-E8B4-8C47-863A-2DCBBF1A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582525"/>
            <a:ext cx="8191500" cy="457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9E6DBE-690E-EF4E-8814-0FC5DAC81490}"/>
              </a:ext>
            </a:extLst>
          </p:cNvPr>
          <p:cNvGrpSpPr/>
          <p:nvPr/>
        </p:nvGrpSpPr>
        <p:grpSpPr>
          <a:xfrm>
            <a:off x="869950" y="2556219"/>
            <a:ext cx="10883876" cy="1060474"/>
            <a:chOff x="869950" y="2968012"/>
            <a:chExt cx="10883876" cy="10604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5A9AE3-2F9A-9D4E-9C0F-249DA653F3EE}"/>
                </a:ext>
              </a:extLst>
            </p:cNvPr>
            <p:cNvGrpSpPr/>
            <p:nvPr/>
          </p:nvGrpSpPr>
          <p:grpSpPr>
            <a:xfrm>
              <a:off x="869950" y="2968012"/>
              <a:ext cx="8171091" cy="471544"/>
              <a:chOff x="1446598" y="3095440"/>
              <a:chExt cx="4401407" cy="254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1C71CD3-14CC-C647-AEA2-FB800C571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2705" y="3095440"/>
                <a:ext cx="495300" cy="2032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A4E7ACB-A6A6-7341-859D-83B2BC3D2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6598" y="3095440"/>
                <a:ext cx="3746500" cy="254000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0F4ABC-463A-8F4C-840C-D083988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4445" y="3716236"/>
              <a:ext cx="10289381" cy="31225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4401357-4806-1043-AD10-B876F5646092}"/>
              </a:ext>
            </a:extLst>
          </p:cNvPr>
          <p:cNvGrpSpPr/>
          <p:nvPr/>
        </p:nvGrpSpPr>
        <p:grpSpPr>
          <a:xfrm>
            <a:off x="730467" y="4200394"/>
            <a:ext cx="5170977" cy="2312047"/>
            <a:chOff x="543211" y="2915115"/>
            <a:chExt cx="7406817" cy="33117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BEDF2-40C1-554B-AA83-117E1941EE02}"/>
                </a:ext>
              </a:extLst>
            </p:cNvPr>
            <p:cNvSpPr txBox="1"/>
            <p:nvPr/>
          </p:nvSpPr>
          <p:spPr>
            <a:xfrm rot="16200000">
              <a:off x="302119" y="4628081"/>
              <a:ext cx="967123" cy="4849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Users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2FD4BF-B105-994E-A6AF-653B0FCDA49A}"/>
                </a:ext>
              </a:extLst>
            </p:cNvPr>
            <p:cNvSpPr txBox="1"/>
            <p:nvPr/>
          </p:nvSpPr>
          <p:spPr>
            <a:xfrm>
              <a:off x="1633017" y="2915115"/>
              <a:ext cx="1256433" cy="4849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Movies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ACABC3-2EAA-2A46-92FA-E09F8081B7C3}"/>
                </a:ext>
              </a:extLst>
            </p:cNvPr>
            <p:cNvGrpSpPr/>
            <p:nvPr/>
          </p:nvGrpSpPr>
          <p:grpSpPr>
            <a:xfrm>
              <a:off x="1004996" y="3340479"/>
              <a:ext cx="2211461" cy="2833816"/>
              <a:chOff x="1397080" y="2823309"/>
              <a:chExt cx="3403520" cy="375149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EB973E-825C-E74F-B9F6-7F681BA22AC9}"/>
                  </a:ext>
                </a:extLst>
              </p:cNvPr>
              <p:cNvSpPr/>
              <p:nvPr/>
            </p:nvSpPr>
            <p:spPr>
              <a:xfrm>
                <a:off x="1397080" y="2823309"/>
                <a:ext cx="3403520" cy="3751498"/>
              </a:xfrm>
              <a:prstGeom prst="rect">
                <a:avLst/>
              </a:prstGeom>
              <a:solidFill>
                <a:srgbClr val="FFFFFF"/>
              </a:solidFill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Ratings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FA439E-45C0-E444-8697-A3EB8C8E0D78}"/>
                  </a:ext>
                </a:extLst>
              </p:cNvPr>
              <p:cNvSpPr/>
              <p:nvPr/>
            </p:nvSpPr>
            <p:spPr>
              <a:xfrm>
                <a:off x="1699242" y="32004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1AED79A-514A-7649-B5BB-D722682F9EBF}"/>
                  </a:ext>
                </a:extLst>
              </p:cNvPr>
              <p:cNvSpPr/>
              <p:nvPr/>
            </p:nvSpPr>
            <p:spPr>
              <a:xfrm>
                <a:off x="4114800" y="41910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5F6924B-A59E-1146-8837-539977A90CEC}"/>
                  </a:ext>
                </a:extLst>
              </p:cNvPr>
              <p:cNvSpPr/>
              <p:nvPr/>
            </p:nvSpPr>
            <p:spPr>
              <a:xfrm>
                <a:off x="1558263" y="38100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1DBC334-B5D6-9647-873B-CDB717BCF89D}"/>
                  </a:ext>
                </a:extLst>
              </p:cNvPr>
              <p:cNvSpPr/>
              <p:nvPr/>
            </p:nvSpPr>
            <p:spPr>
              <a:xfrm>
                <a:off x="4038600" y="5486400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CABC7D-5B69-3C48-A39D-7DFC30F3505F}"/>
                  </a:ext>
                </a:extLst>
              </p:cNvPr>
              <p:cNvSpPr/>
              <p:nvPr/>
            </p:nvSpPr>
            <p:spPr>
              <a:xfrm>
                <a:off x="2667000" y="36576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4C975BD-65BA-A148-AF8D-BD6FFB4CD98A}"/>
                  </a:ext>
                </a:extLst>
              </p:cNvPr>
              <p:cNvSpPr/>
              <p:nvPr/>
            </p:nvSpPr>
            <p:spPr>
              <a:xfrm>
                <a:off x="2164254" y="5809629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08C1B5E-EB20-A840-967D-E4F8705B7595}"/>
                  </a:ext>
                </a:extLst>
              </p:cNvPr>
              <p:cNvSpPr/>
              <p:nvPr/>
            </p:nvSpPr>
            <p:spPr>
              <a:xfrm>
                <a:off x="4114800" y="33528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F626D20-2DB2-BC45-847B-6F07EF0B03C7}"/>
                  </a:ext>
                </a:extLst>
              </p:cNvPr>
              <p:cNvSpPr/>
              <p:nvPr/>
            </p:nvSpPr>
            <p:spPr>
              <a:xfrm>
                <a:off x="4255779" y="60960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9C0771D-C82C-DE44-B670-17F601E96D79}"/>
                  </a:ext>
                </a:extLst>
              </p:cNvPr>
              <p:cNvSpPr/>
              <p:nvPr/>
            </p:nvSpPr>
            <p:spPr>
              <a:xfrm>
                <a:off x="2475874" y="3025497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9A3171-D5BD-074D-A1A0-57ACB5B79C02}"/>
                  </a:ext>
                </a:extLst>
              </p:cNvPr>
              <p:cNvSpPr/>
              <p:nvPr/>
            </p:nvSpPr>
            <p:spPr>
              <a:xfrm>
                <a:off x="2318016" y="3906708"/>
                <a:ext cx="55611" cy="7414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CC84948-2C4B-484A-B6D9-DA36AB2A894A}"/>
                  </a:ext>
                </a:extLst>
              </p:cNvPr>
              <p:cNvSpPr/>
              <p:nvPr/>
            </p:nvSpPr>
            <p:spPr>
              <a:xfrm>
                <a:off x="1840221" y="5533507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0C5E9A1-0939-CF41-A807-1203B7701E72}"/>
                  </a:ext>
                </a:extLst>
              </p:cNvPr>
              <p:cNvSpPr/>
              <p:nvPr/>
            </p:nvSpPr>
            <p:spPr>
              <a:xfrm>
                <a:off x="3900423" y="4153537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DFAFFA4-EC16-3249-9E44-BAE9BFB61406}"/>
                  </a:ext>
                </a:extLst>
              </p:cNvPr>
              <p:cNvSpPr/>
              <p:nvPr/>
            </p:nvSpPr>
            <p:spPr>
              <a:xfrm>
                <a:off x="3200400" y="5692416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FED4D8F-F91E-DC48-A670-2A15B149741A}"/>
                  </a:ext>
                </a:extLst>
              </p:cNvPr>
              <p:cNvSpPr/>
              <p:nvPr/>
            </p:nvSpPr>
            <p:spPr>
              <a:xfrm>
                <a:off x="2537442" y="6324600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1B7BB8-C252-6440-AFB5-63B2F84164EE}"/>
                  </a:ext>
                </a:extLst>
              </p:cNvPr>
              <p:cNvSpPr/>
              <p:nvPr/>
            </p:nvSpPr>
            <p:spPr>
              <a:xfrm>
                <a:off x="2068821" y="3869537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D4496CD-AFA0-E442-A51D-B636BA902328}"/>
                  </a:ext>
                </a:extLst>
              </p:cNvPr>
              <p:cNvSpPr/>
              <p:nvPr/>
            </p:nvSpPr>
            <p:spPr>
              <a:xfrm>
                <a:off x="3352800" y="5844816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FDEE400-7227-1648-AC2C-8F1BC5BCD805}"/>
                  </a:ext>
                </a:extLst>
              </p:cNvPr>
              <p:cNvSpPr/>
              <p:nvPr/>
            </p:nvSpPr>
            <p:spPr>
              <a:xfrm flipV="1">
                <a:off x="2948958" y="3122886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5C63189-DB99-D341-99DE-132035E4C1DA}"/>
                  </a:ext>
                </a:extLst>
              </p:cNvPr>
              <p:cNvSpPr/>
              <p:nvPr/>
            </p:nvSpPr>
            <p:spPr>
              <a:xfrm>
                <a:off x="2446212" y="5894265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B87F75B-8798-D04A-AE87-22ADB9D394EB}"/>
                  </a:ext>
                </a:extLst>
              </p:cNvPr>
              <p:cNvSpPr/>
              <p:nvPr/>
            </p:nvSpPr>
            <p:spPr>
              <a:xfrm flipV="1">
                <a:off x="3641342" y="6153771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B9BE70-FED2-4845-8EEE-FB1E3E4A8AC3}"/>
                  </a:ext>
                </a:extLst>
              </p:cNvPr>
              <p:cNvSpPr/>
              <p:nvPr/>
            </p:nvSpPr>
            <p:spPr>
              <a:xfrm flipV="1">
                <a:off x="1828800" y="4763137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827779-ECC7-ED45-8EF4-6A71675956E0}"/>
                  </a:ext>
                </a:extLst>
              </p:cNvPr>
              <p:cNvSpPr/>
              <p:nvPr/>
            </p:nvSpPr>
            <p:spPr>
              <a:xfrm>
                <a:off x="2598612" y="6046665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2F7078-5179-8D49-B29B-74169B4B9E8E}"/>
                  </a:ext>
                </a:extLst>
              </p:cNvPr>
              <p:cNvSpPr/>
              <p:nvPr/>
            </p:nvSpPr>
            <p:spPr>
              <a:xfrm>
                <a:off x="2948958" y="3754308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BD311C4-6479-5445-8469-1793D18303AC}"/>
                  </a:ext>
                </a:extLst>
              </p:cNvPr>
              <p:cNvSpPr/>
              <p:nvPr/>
            </p:nvSpPr>
            <p:spPr>
              <a:xfrm>
                <a:off x="4625538" y="3031913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B580E89-4374-1C4A-8D0E-4BBE18279116}"/>
                  </a:ext>
                </a:extLst>
              </p:cNvPr>
              <p:cNvSpPr/>
              <p:nvPr/>
            </p:nvSpPr>
            <p:spPr>
              <a:xfrm>
                <a:off x="3810000" y="3717713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03A45D-141D-AE48-AC7F-F2E358F19781}"/>
                  </a:ext>
                </a:extLst>
              </p:cNvPr>
              <p:cNvSpPr/>
              <p:nvPr/>
            </p:nvSpPr>
            <p:spPr>
              <a:xfrm>
                <a:off x="2858303" y="4153537"/>
                <a:ext cx="875497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D65461F-EE78-D24E-9E21-10C12070245C}"/>
                  </a:ext>
                </a:extLst>
              </p:cNvPr>
              <p:cNvSpPr/>
              <p:nvPr/>
            </p:nvSpPr>
            <p:spPr>
              <a:xfrm>
                <a:off x="2251892" y="5440681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A1FCE2B-FC70-CC40-92E8-462004C123C0}"/>
                  </a:ext>
                </a:extLst>
              </p:cNvPr>
              <p:cNvSpPr/>
              <p:nvPr/>
            </p:nvSpPr>
            <p:spPr>
              <a:xfrm>
                <a:off x="1540199" y="6248400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82131D1-5609-954C-87C6-BE15552602F5}"/>
                  </a:ext>
                </a:extLst>
              </p:cNvPr>
              <p:cNvSpPr/>
              <p:nvPr/>
            </p:nvSpPr>
            <p:spPr>
              <a:xfrm>
                <a:off x="1509545" y="3009053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2CE6B9E-C76D-E344-80B1-CC74C4504E85}"/>
                  </a:ext>
                </a:extLst>
              </p:cNvPr>
              <p:cNvSpPr/>
              <p:nvPr/>
            </p:nvSpPr>
            <p:spPr>
              <a:xfrm flipV="1">
                <a:off x="4232937" y="4755783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4F1A4F-E92F-024C-AFAF-97D0256DBCE7}"/>
                  </a:ext>
                </a:extLst>
              </p:cNvPr>
              <p:cNvSpPr/>
              <p:nvPr/>
            </p:nvSpPr>
            <p:spPr>
              <a:xfrm>
                <a:off x="3733800" y="31843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88D610B-9836-174C-ABA3-9C0E142033FA}"/>
                  </a:ext>
                </a:extLst>
              </p:cNvPr>
              <p:cNvSpPr/>
              <p:nvPr/>
            </p:nvSpPr>
            <p:spPr>
              <a:xfrm>
                <a:off x="3581400" y="3489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3A6934-D8F3-7442-A5A9-C90EA2708436}"/>
                  </a:ext>
                </a:extLst>
              </p:cNvPr>
              <p:cNvSpPr/>
              <p:nvPr/>
            </p:nvSpPr>
            <p:spPr>
              <a:xfrm>
                <a:off x="3886200" y="3870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4CFF086-54B9-954B-98E1-BA18DC541137}"/>
                  </a:ext>
                </a:extLst>
              </p:cNvPr>
              <p:cNvSpPr/>
              <p:nvPr/>
            </p:nvSpPr>
            <p:spPr>
              <a:xfrm>
                <a:off x="1981200" y="34129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BB90FE9-24AB-BA4C-8B3C-BB1282784828}"/>
                  </a:ext>
                </a:extLst>
              </p:cNvPr>
              <p:cNvSpPr/>
              <p:nvPr/>
            </p:nvSpPr>
            <p:spPr>
              <a:xfrm>
                <a:off x="1752600" y="41749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D3C086B-B234-D546-A811-86D661C9DC59}"/>
                  </a:ext>
                </a:extLst>
              </p:cNvPr>
              <p:cNvSpPr/>
              <p:nvPr/>
            </p:nvSpPr>
            <p:spPr>
              <a:xfrm>
                <a:off x="3733800" y="55465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976A3D-AF7E-2748-B6CF-FA1AFC9AABA6}"/>
                  </a:ext>
                </a:extLst>
              </p:cNvPr>
              <p:cNvSpPr/>
              <p:nvPr/>
            </p:nvSpPr>
            <p:spPr>
              <a:xfrm>
                <a:off x="3581400" y="3870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1D710FA-5FFB-9B4A-9104-36C1E1C71F3A}"/>
                  </a:ext>
                </a:extLst>
              </p:cNvPr>
              <p:cNvSpPr/>
              <p:nvPr/>
            </p:nvSpPr>
            <p:spPr>
              <a:xfrm>
                <a:off x="1750345" y="5105400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55C0AB2-C7A5-8C40-8462-3EC0CBA5A0DE}"/>
                  </a:ext>
                </a:extLst>
              </p:cNvPr>
              <p:cNvSpPr/>
              <p:nvPr/>
            </p:nvSpPr>
            <p:spPr>
              <a:xfrm>
                <a:off x="4188745" y="51655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817F8BE-13DC-C143-A293-3F87B4A1816F}"/>
                  </a:ext>
                </a:extLst>
              </p:cNvPr>
              <p:cNvSpPr/>
              <p:nvPr/>
            </p:nvSpPr>
            <p:spPr>
              <a:xfrm>
                <a:off x="4569745" y="63847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42C9461-4817-4C40-AC37-E97F809F9B3D}"/>
                  </a:ext>
                </a:extLst>
              </p:cNvPr>
              <p:cNvSpPr/>
              <p:nvPr/>
            </p:nvSpPr>
            <p:spPr>
              <a:xfrm>
                <a:off x="3886200" y="3352800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2D6247E-BE56-544A-96B3-C1B22846A995}"/>
                  </a:ext>
                </a:extLst>
              </p:cNvPr>
              <p:cNvSpPr/>
              <p:nvPr/>
            </p:nvSpPr>
            <p:spPr>
              <a:xfrm>
                <a:off x="2893345" y="3870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59D8762-6D90-F24A-BFC8-025C80FEC106}"/>
                  </a:ext>
                </a:extLst>
              </p:cNvPr>
              <p:cNvSpPr/>
              <p:nvPr/>
            </p:nvSpPr>
            <p:spPr>
              <a:xfrm>
                <a:off x="3046627" y="4771392"/>
                <a:ext cx="104424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783D79-96A3-AA45-8150-89DC26F66F10}"/>
                </a:ext>
              </a:extLst>
            </p:cNvPr>
            <p:cNvSpPr/>
            <p:nvPr/>
          </p:nvSpPr>
          <p:spPr>
            <a:xfrm>
              <a:off x="4276628" y="3397204"/>
              <a:ext cx="548640" cy="28296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B02468F-7024-C842-98AA-3A317AE5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3443" y="4575550"/>
              <a:ext cx="630778" cy="405500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23B5908-09A8-AE49-97C0-DAE06254A903}"/>
                </a:ext>
              </a:extLst>
            </p:cNvPr>
            <p:cNvSpPr/>
            <p:nvPr/>
          </p:nvSpPr>
          <p:spPr>
            <a:xfrm rot="16200000">
              <a:off x="6456809" y="2550176"/>
              <a:ext cx="548640" cy="217744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BFC4A6-98F8-9948-A288-33E5BFC7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6615" y="3565173"/>
              <a:ext cx="194447" cy="17677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D23C5B7-D6B2-7641-AA21-243DD7432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4110818" y="4660124"/>
              <a:ext cx="934288" cy="3046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B0BC3B-EF72-2240-A5DE-78BDA8043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4684" y="3412590"/>
              <a:ext cx="1176536" cy="3854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0BBF935-FB0C-FC40-B459-6F4ACB05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4444" y="3635877"/>
              <a:ext cx="584200" cy="26670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A7C73A8-27FC-814D-A8FE-470BBFD34EED}"/>
                </a:ext>
              </a:extLst>
            </p:cNvPr>
            <p:cNvSpPr/>
            <p:nvPr/>
          </p:nvSpPr>
          <p:spPr>
            <a:xfrm>
              <a:off x="4284866" y="3769227"/>
              <a:ext cx="548640" cy="514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2610EC7-5881-C742-8220-770BBDFF5297}"/>
                </a:ext>
              </a:extLst>
            </p:cNvPr>
            <p:cNvSpPr/>
            <p:nvPr/>
          </p:nvSpPr>
          <p:spPr>
            <a:xfrm rot="5400000">
              <a:off x="7209729" y="3610135"/>
              <a:ext cx="548640" cy="514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2EC905D-87C4-4542-B656-6E0DE6ED9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3428" y="2992581"/>
              <a:ext cx="736600" cy="304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A720191-0792-7448-9E59-28CF6C311557}"/>
              </a:ext>
            </a:extLst>
          </p:cNvPr>
          <p:cNvSpPr txBox="1"/>
          <p:nvPr/>
        </p:nvSpPr>
        <p:spPr>
          <a:xfrm>
            <a:off x="6257819" y="4317885"/>
            <a:ext cx="5733661" cy="203132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a model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Parametric models (so far …)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an objective (the loss function)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Choice has impact on answer (tradeoff)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Optimize the objective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Calculus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Numerically (gradient descent)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F0E588D-F3F0-AA4F-823F-3D8E3658B1C0}"/>
              </a:ext>
            </a:extLst>
          </p:cNvPr>
          <p:cNvCxnSpPr/>
          <p:nvPr/>
        </p:nvCxnSpPr>
        <p:spPr>
          <a:xfrm>
            <a:off x="500769" y="2267688"/>
            <a:ext cx="9096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C1C75F-DC13-634E-8659-E91AC3A6F864}"/>
              </a:ext>
            </a:extLst>
          </p:cNvPr>
          <p:cNvCxnSpPr/>
          <p:nvPr/>
        </p:nvCxnSpPr>
        <p:spPr>
          <a:xfrm>
            <a:off x="500769" y="3952326"/>
            <a:ext cx="9096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91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99293"/>
            <a:ext cx="10801350" cy="1325563"/>
          </a:xfrm>
        </p:spPr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65" y="1557986"/>
            <a:ext cx="11380305" cy="5229676"/>
          </a:xfrm>
        </p:spPr>
        <p:txBody>
          <a:bodyPr>
            <a:noAutofit/>
          </a:bodyPr>
          <a:lstStyle/>
          <a:p>
            <a:r>
              <a:rPr lang="en-US" b="1" dirty="0"/>
              <a:t>Loss function</a:t>
            </a:r>
            <a:r>
              <a:rPr lang="en-US" dirty="0"/>
              <a:t>: a function that characterizes the cost, error, or loss resulting from a choice of model and parameters.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665" y="2787984"/>
            <a:ext cx="4114801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80" y="5638611"/>
            <a:ext cx="283464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699" y="2787984"/>
            <a:ext cx="41148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97" y="5711295"/>
            <a:ext cx="2488338" cy="361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065" y="5609769"/>
            <a:ext cx="3610183" cy="609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757" y="2787984"/>
            <a:ext cx="41148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4821" y="2634472"/>
            <a:ext cx="269016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Squared Loss (L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6964" y="2634472"/>
            <a:ext cx="273664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Absolute Loss (L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23482" y="2634472"/>
            <a:ext cx="175560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Huber Loss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7650" y="3203564"/>
            <a:ext cx="2311851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Smooth, </a:t>
            </a:r>
          </a:p>
          <a:p>
            <a:r>
              <a:rPr lang="en-US" dirty="0"/>
              <a:t>Sensitive to Outliers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6964" y="3667329"/>
            <a:ext cx="161614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Non-smooth,</a:t>
            </a:r>
          </a:p>
          <a:p>
            <a:r>
              <a:rPr lang="en-US" dirty="0"/>
              <a:t>Robust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20841" y="3667328"/>
            <a:ext cx="110158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Smooth,</a:t>
            </a:r>
          </a:p>
          <a:p>
            <a:r>
              <a:rPr lang="en-US" dirty="0"/>
              <a:t>Robust</a:t>
            </a:r>
          </a:p>
        </p:txBody>
      </p:sp>
    </p:spTree>
    <p:extLst>
      <p:ext uri="{BB962C8B-B14F-4D97-AF65-F5344CB8AC3E}">
        <p14:creationId xmlns:p14="http://schemas.microsoft.com/office/powerpoint/2010/main" val="38422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 the loss minimizers: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7067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853" y="4974430"/>
            <a:ext cx="3594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74" y="77549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Example: Minimizing Average L</a:t>
            </a:r>
            <a:r>
              <a:rPr lang="en-US" sz="4000" baseline="30000" dirty="0"/>
              <a:t>2</a:t>
            </a:r>
            <a:r>
              <a:rPr lang="en-US" sz="4000" dirty="0"/>
              <a:t> Loss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74" y="1468510"/>
            <a:ext cx="46736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36" y="3592672"/>
            <a:ext cx="5918200" cy="1257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288177"/>
            <a:ext cx="21387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Loss (L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086313"/>
            <a:ext cx="41734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Derivative </a:t>
            </a:r>
            <a:r>
              <a:rPr lang="en-US"/>
              <a:t>of the Average </a:t>
            </a:r>
            <a:r>
              <a:rPr lang="en-US" dirty="0"/>
              <a:t>Loss (L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711" y="5172260"/>
            <a:ext cx="34798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520" y="1657509"/>
            <a:ext cx="3200400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5520" y="3156312"/>
            <a:ext cx="3086100" cy="1143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0434" y="4849972"/>
            <a:ext cx="2845777" cy="151468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4800" y="1762797"/>
            <a:ext cx="541606" cy="54160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18" name="Oval 17"/>
          <p:cNvSpPr/>
          <p:nvPr/>
        </p:nvSpPr>
        <p:spPr>
          <a:xfrm>
            <a:off x="304800" y="3888484"/>
            <a:ext cx="541606" cy="54160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9" name="Oval 18"/>
          <p:cNvSpPr/>
          <p:nvPr/>
        </p:nvSpPr>
        <p:spPr>
          <a:xfrm>
            <a:off x="7408828" y="1850998"/>
            <a:ext cx="541606" cy="54160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32504" y="1232901"/>
            <a:ext cx="41734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Set derivative = 0 and solve for </a:t>
            </a:r>
            <a:r>
              <a:rPr lang="en-US" i="1" dirty="0" err="1"/>
              <a:t>θ</a:t>
            </a:r>
            <a:r>
              <a:rPr lang="mr-IN" i="1" dirty="0"/>
              <a:t>…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4123" y="2883877"/>
            <a:ext cx="6792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77040" y="1241941"/>
            <a:ext cx="0" cy="5334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0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Calculus: The Chain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68456" cy="1380871"/>
          </a:xfrm>
        </p:spPr>
        <p:txBody>
          <a:bodyPr>
            <a:normAutofit/>
          </a:bodyPr>
          <a:lstStyle/>
          <a:p>
            <a:r>
              <a:rPr lang="en-US" dirty="0"/>
              <a:t>How do I compute the derivative of composed functions?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882" y="2761234"/>
            <a:ext cx="6210300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3903" y="4888992"/>
            <a:ext cx="233269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Derivative of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evaluated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at </a:t>
            </a:r>
            <a:r>
              <a:rPr lang="en-US" sz="2400" i="1" dirty="0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828" y="4888992"/>
            <a:ext cx="176843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Derivative </a:t>
            </a:r>
            <a:br>
              <a:rPr lang="en-US" sz="2400">
                <a:solidFill>
                  <a:schemeClr val="accent2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of </a:t>
            </a:r>
            <a:r>
              <a:rPr lang="en-US" sz="2400" i="1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3182" y="5745967"/>
            <a:ext cx="415733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Know how to calculate derivatives of logs, exponents, and exponentials.</a:t>
            </a:r>
          </a:p>
        </p:txBody>
      </p:sp>
    </p:spTree>
    <p:extLst>
      <p:ext uri="{BB962C8B-B14F-4D97-AF65-F5344CB8AC3E}">
        <p14:creationId xmlns:p14="http://schemas.microsoft.com/office/powerpoint/2010/main" val="86807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6C5F-10A1-C845-AC7C-425660E7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of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ED7DF-C317-304C-8333-87E56D84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74501"/>
            <a:ext cx="10515600" cy="4351339"/>
          </a:xfrm>
        </p:spPr>
        <p:txBody>
          <a:bodyPr/>
          <a:lstStyle/>
          <a:p>
            <a:r>
              <a:rPr lang="en-US" dirty="0"/>
              <a:t>Minimize:</a:t>
            </a:r>
          </a:p>
          <a:p>
            <a:r>
              <a:rPr lang="en-US" dirty="0"/>
              <a:t>Take the derivative: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BF465-B446-2D46-848B-CDC95874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68" y="1474501"/>
            <a:ext cx="5272266" cy="509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809338-64A0-214F-BA2D-35EA22557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425" y="162945"/>
            <a:ext cx="3573575" cy="2525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109681-F6F0-F745-9146-76AD91C02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50" y="2770298"/>
            <a:ext cx="1003300" cy="698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B44ED7-4B3C-8543-8FCB-E032DC3E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963" y="2759412"/>
            <a:ext cx="39878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D66D91-EFA6-134D-82E1-B08C368A5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0963" y="3481951"/>
            <a:ext cx="7162800" cy="698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BD1134-C926-AD41-9A87-50C107B46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0963" y="4252116"/>
            <a:ext cx="7010400" cy="69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EC7ED-33CF-5944-85C6-C361971B1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0963" y="5060833"/>
            <a:ext cx="7416800" cy="774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A8DAEA-3C43-CA42-8BB7-3D6635285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0963" y="5931548"/>
            <a:ext cx="6159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6C5F-10A1-C845-AC7C-425660E7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834697"/>
            <a:ext cx="10801350" cy="1325563"/>
          </a:xfrm>
        </p:spPr>
        <p:txBody>
          <a:bodyPr/>
          <a:lstStyle/>
          <a:p>
            <a:r>
              <a:rPr lang="en-US" dirty="0"/>
              <a:t>Exercise of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ED7DF-C317-304C-8333-87E56D84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-465989"/>
            <a:ext cx="10515600" cy="4351339"/>
          </a:xfrm>
        </p:spPr>
        <p:txBody>
          <a:bodyPr/>
          <a:lstStyle/>
          <a:p>
            <a:r>
              <a:rPr lang="en-US" dirty="0"/>
              <a:t>Minimize:</a:t>
            </a:r>
          </a:p>
          <a:p>
            <a:r>
              <a:rPr lang="en-US" dirty="0"/>
              <a:t>Take the derivative: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BF465-B446-2D46-848B-CDC95874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368" y="-680871"/>
            <a:ext cx="5272266" cy="509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809338-64A0-214F-BA2D-35EA2255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136" y="104407"/>
            <a:ext cx="2900814" cy="2050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109681-F6F0-F745-9146-76AD91C02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50" y="719845"/>
            <a:ext cx="1003300" cy="698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B44ED7-4B3C-8543-8FCB-E032DC3E0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63" y="-5097265"/>
            <a:ext cx="39878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D66D91-EFA6-134D-82E1-B08C368A5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963" y="-4374726"/>
            <a:ext cx="7162800" cy="698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BD1134-C926-AD41-9A87-50C107B46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0963" y="-3604561"/>
            <a:ext cx="7010400" cy="69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EC7ED-33CF-5944-85C6-C361971B1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0963" y="-2795844"/>
            <a:ext cx="7416800" cy="774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A8DAEA-3C43-CA42-8BB7-3D6635285E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0963" y="719845"/>
            <a:ext cx="6159500" cy="749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277943-1B57-FD47-AF23-9DA53C36A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0963" y="1661234"/>
            <a:ext cx="5435600" cy="78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345BDA-AA8B-A34C-81F8-176A14E20368}"/>
              </a:ext>
            </a:extLst>
          </p:cNvPr>
          <p:cNvSpPr/>
          <p:nvPr/>
        </p:nvSpPr>
        <p:spPr>
          <a:xfrm>
            <a:off x="695325" y="2716724"/>
            <a:ext cx="973054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Set derivative equal to zero and solve for parameter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343CB-B3F8-884A-8113-C157A8366F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565" y="3587695"/>
            <a:ext cx="5702300" cy="787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E35D4D-A6AB-444A-87B6-60184ADAC650}"/>
              </a:ext>
            </a:extLst>
          </p:cNvPr>
          <p:cNvGrpSpPr/>
          <p:nvPr/>
        </p:nvGrpSpPr>
        <p:grpSpPr>
          <a:xfrm>
            <a:off x="7103658" y="3816295"/>
            <a:ext cx="4107267" cy="330200"/>
            <a:chOff x="7103658" y="3816295"/>
            <a:chExt cx="4107267" cy="3302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C22357CE-B6F6-714B-9A65-E746A09E492C}"/>
                </a:ext>
              </a:extLst>
            </p:cNvPr>
            <p:cNvSpPr/>
            <p:nvPr/>
          </p:nvSpPr>
          <p:spPr>
            <a:xfrm>
              <a:off x="7103658" y="3885350"/>
              <a:ext cx="361674" cy="1791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8A64F0-F449-974D-B30B-5A9F284B9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58125" y="3816295"/>
              <a:ext cx="3352800" cy="3302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F10A88-1B83-4A41-A1F9-DBD889B50DF8}"/>
              </a:ext>
            </a:extLst>
          </p:cNvPr>
          <p:cNvGrpSpPr/>
          <p:nvPr/>
        </p:nvGrpSpPr>
        <p:grpSpPr>
          <a:xfrm>
            <a:off x="1956358" y="4651858"/>
            <a:ext cx="7926106" cy="1940721"/>
            <a:chOff x="1956358" y="4651858"/>
            <a:chExt cx="7926106" cy="19407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854DF1-80E7-EC41-875D-3926FEB29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37264" y="4776479"/>
              <a:ext cx="6045200" cy="18161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FBF6E-593D-B34A-8704-550715C54BB7}"/>
                </a:ext>
              </a:extLst>
            </p:cNvPr>
            <p:cNvSpPr txBox="1"/>
            <p:nvPr/>
          </p:nvSpPr>
          <p:spPr>
            <a:xfrm>
              <a:off x="1956358" y="5308181"/>
              <a:ext cx="147989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Solving for</a:t>
              </a:r>
            </a:p>
            <a:p>
              <a:pPr algn="r"/>
              <a:r>
                <a:rPr lang="en-US" dirty="0"/>
                <a:t>parameters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21D64F-9FB4-0C4D-9041-509D3EFAD2F1}"/>
                </a:ext>
              </a:extLst>
            </p:cNvPr>
            <p:cNvCxnSpPr/>
            <p:nvPr/>
          </p:nvCxnSpPr>
          <p:spPr>
            <a:xfrm>
              <a:off x="3701143" y="4651858"/>
              <a:ext cx="0" cy="1940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A65401-0925-3343-A9BA-842DFB1705C1}"/>
              </a:ext>
            </a:extLst>
          </p:cNvPr>
          <p:cNvCxnSpPr>
            <a:cxnSpLocks/>
          </p:cNvCxnSpPr>
          <p:nvPr/>
        </p:nvCxnSpPr>
        <p:spPr>
          <a:xfrm flipH="1">
            <a:off x="5919335" y="6621072"/>
            <a:ext cx="396312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F069D17-61B4-734C-8EA9-F412BCFE4FC3}"/>
              </a:ext>
            </a:extLst>
          </p:cNvPr>
          <p:cNvSpPr/>
          <p:nvPr/>
        </p:nvSpPr>
        <p:spPr>
          <a:xfrm>
            <a:off x="10863943" y="1639462"/>
            <a:ext cx="164361" cy="164361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73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CFD2-BB70-A147-856F-B4BD7F93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2B828-45E1-4246-B783-77134648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Calculus techniques can be applied generally … </a:t>
            </a:r>
          </a:p>
          <a:p>
            <a:r>
              <a:rPr lang="en-US" dirty="0"/>
              <a:t>Guaranteed to minimize the loss when loss is </a:t>
            </a:r>
            <a:r>
              <a:rPr lang="en-US" b="1" dirty="0"/>
              <a:t>convex</a:t>
            </a:r>
            <a:r>
              <a:rPr lang="en-US" dirty="0"/>
              <a:t> in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69311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 and polygons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EE28B5-7ECA-EF41-B331-5F4B6E5AC6C4}"/>
              </a:ext>
            </a:extLst>
          </p:cNvPr>
          <p:cNvSpPr/>
          <p:nvPr/>
        </p:nvSpPr>
        <p:spPr>
          <a:xfrm>
            <a:off x="1508716" y="1770430"/>
            <a:ext cx="2340652" cy="193641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47F5C1E-47F0-7140-B8F2-560B64F5A15E}"/>
              </a:ext>
            </a:extLst>
          </p:cNvPr>
          <p:cNvSpPr/>
          <p:nvPr/>
        </p:nvSpPr>
        <p:spPr>
          <a:xfrm>
            <a:off x="359764" y="4497048"/>
            <a:ext cx="1630330" cy="1738859"/>
          </a:xfrm>
          <a:prstGeom prst="triangl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851497" y="1860371"/>
            <a:ext cx="1299736" cy="156288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</p:cNvCxnSpPr>
          <p:nvPr/>
        </p:nvCxnSpPr>
        <p:spPr>
          <a:xfrm flipH="1">
            <a:off x="494675" y="5170372"/>
            <a:ext cx="1014041" cy="765733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3E6FDD-575B-134F-A7DF-A5301263F2F0}"/>
              </a:ext>
            </a:extLst>
          </p:cNvPr>
          <p:cNvGrpSpPr/>
          <p:nvPr/>
        </p:nvGrpSpPr>
        <p:grpSpPr>
          <a:xfrm>
            <a:off x="2414510" y="4180573"/>
            <a:ext cx="2188564" cy="1911246"/>
            <a:chOff x="2338466" y="3882451"/>
            <a:chExt cx="2188564" cy="1911246"/>
          </a:xfrm>
        </p:grpSpPr>
        <p:sp>
          <p:nvSpPr>
            <p:cNvPr id="6" name="Regular Pentagon 5">
              <a:extLst>
                <a:ext uri="{FF2B5EF4-FFF2-40B4-BE49-F238E27FC236}">
                  <a16:creationId xmlns:a16="http://schemas.microsoft.com/office/drawing/2014/main" id="{02691EDA-FD1C-EF48-8AA7-9094B5D2016E}"/>
                </a:ext>
              </a:extLst>
            </p:cNvPr>
            <p:cNvSpPr/>
            <p:nvPr/>
          </p:nvSpPr>
          <p:spPr>
            <a:xfrm>
              <a:off x="2338466" y="3882451"/>
              <a:ext cx="2188564" cy="1911246"/>
            </a:xfrm>
            <a:prstGeom prst="pentagon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6DB470-4040-B94B-8314-6F8C389E7012}"/>
                </a:ext>
              </a:extLst>
            </p:cNvPr>
            <p:cNvCxnSpPr>
              <a:cxnSpLocks/>
            </p:cNvCxnSpPr>
            <p:nvPr/>
          </p:nvCxnSpPr>
          <p:spPr>
            <a:xfrm>
              <a:off x="3432748" y="3941686"/>
              <a:ext cx="775891" cy="1424791"/>
            </a:xfrm>
            <a:prstGeom prst="line">
              <a:avLst/>
            </a:prstGeom>
            <a:ln w="50800">
              <a:solidFill>
                <a:schemeClr val="accent4">
                  <a:lumMod val="50000"/>
                </a:schemeClr>
              </a:solidFill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ross 14">
            <a:extLst>
              <a:ext uri="{FF2B5EF4-FFF2-40B4-BE49-F238E27FC236}">
                <a16:creationId xmlns:a16="http://schemas.microsoft.com/office/drawing/2014/main" id="{B383AE86-29A8-A34B-B9D5-C75F6F595AFA}"/>
              </a:ext>
            </a:extLst>
          </p:cNvPr>
          <p:cNvSpPr/>
          <p:nvPr/>
        </p:nvSpPr>
        <p:spPr>
          <a:xfrm>
            <a:off x="7389134" y="1748823"/>
            <a:ext cx="2010717" cy="2052716"/>
          </a:xfrm>
          <a:prstGeom prst="plus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A75DE9-A521-7348-AA82-D1850B29645C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8858103" y="1748823"/>
            <a:ext cx="541747" cy="1026358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3C83BB-7CBD-3E43-A3EA-35B619EC720A}"/>
              </a:ext>
            </a:extLst>
          </p:cNvPr>
          <p:cNvGrpSpPr/>
          <p:nvPr/>
        </p:nvGrpSpPr>
        <p:grpSpPr>
          <a:xfrm>
            <a:off x="8901064" y="4180573"/>
            <a:ext cx="2697727" cy="2371807"/>
            <a:chOff x="10378647" y="4201040"/>
            <a:chExt cx="2697727" cy="2371807"/>
          </a:xfrm>
        </p:grpSpPr>
        <p:sp>
          <p:nvSpPr>
            <p:cNvPr id="12" name="Heart 11">
              <a:extLst>
                <a:ext uri="{FF2B5EF4-FFF2-40B4-BE49-F238E27FC236}">
                  <a16:creationId xmlns:a16="http://schemas.microsoft.com/office/drawing/2014/main" id="{11903EF4-26F9-4049-B96F-496641DDDF3A}"/>
                </a:ext>
              </a:extLst>
            </p:cNvPr>
            <p:cNvSpPr/>
            <p:nvPr/>
          </p:nvSpPr>
          <p:spPr>
            <a:xfrm>
              <a:off x="10378647" y="4201040"/>
              <a:ext cx="2697727" cy="2371807"/>
            </a:xfrm>
            <a:prstGeom prst="heart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08ECBA-E3B5-004A-97E1-09B43A2A5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3191" y="4468846"/>
              <a:ext cx="2464996" cy="103625"/>
            </a:xfrm>
            <a:prstGeom prst="line">
              <a:avLst/>
            </a:prstGeom>
            <a:ln w="50800">
              <a:solidFill>
                <a:schemeClr val="accent4">
                  <a:lumMod val="50000"/>
                </a:schemeClr>
              </a:solidFill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BD09D3B4-6DF2-E849-9812-F920A99BA9F5}"/>
              </a:ext>
            </a:extLst>
          </p:cNvPr>
          <p:cNvSpPr/>
          <p:nvPr/>
        </p:nvSpPr>
        <p:spPr>
          <a:xfrm>
            <a:off x="5793142" y="3971663"/>
            <a:ext cx="2397418" cy="2397418"/>
          </a:xfrm>
          <a:prstGeom prst="star5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0954F5-A27B-174C-9F24-081B082CF259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6991852" y="3971663"/>
            <a:ext cx="675086" cy="893401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D18813-83D3-6B4C-8EDF-38DF1B4776E8}"/>
              </a:ext>
            </a:extLst>
          </p:cNvPr>
          <p:cNvCxnSpPr>
            <a:cxnSpLocks/>
          </p:cNvCxnSpPr>
          <p:nvPr/>
        </p:nvCxnSpPr>
        <p:spPr>
          <a:xfrm flipH="1">
            <a:off x="4775141" y="1327682"/>
            <a:ext cx="2475807" cy="48114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A471C4-D286-2542-B559-F10C1E6CCE9D}"/>
              </a:ext>
            </a:extLst>
          </p:cNvPr>
          <p:cNvSpPr txBox="1"/>
          <p:nvPr/>
        </p:nvSpPr>
        <p:spPr>
          <a:xfrm rot="17847713">
            <a:off x="5412711" y="2940453"/>
            <a:ext cx="11512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Convex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4BB36-86B2-F44C-A72E-8D7CF155A140}"/>
              </a:ext>
            </a:extLst>
          </p:cNvPr>
          <p:cNvSpPr txBox="1"/>
          <p:nvPr/>
        </p:nvSpPr>
        <p:spPr>
          <a:xfrm rot="17847713">
            <a:off x="5504134" y="3593153"/>
            <a:ext cx="166584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Not Convex</a:t>
            </a:r>
          </a:p>
        </p:txBody>
      </p:sp>
    </p:spTree>
    <p:extLst>
      <p:ext uri="{BB962C8B-B14F-4D97-AF65-F5344CB8AC3E}">
        <p14:creationId xmlns:p14="http://schemas.microsoft.com/office/powerpoint/2010/main" val="26026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61944" y="1472336"/>
            <a:ext cx="4802853" cy="2939373"/>
            <a:chOff x="7186863" y="4107285"/>
            <a:chExt cx="3336758" cy="255018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8855242" y="4107285"/>
              <a:ext cx="0" cy="25501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86863" y="6085998"/>
              <a:ext cx="33367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Freeform 41"/>
          <p:cNvSpPr/>
          <p:nvPr/>
        </p:nvSpPr>
        <p:spPr>
          <a:xfrm>
            <a:off x="1287173" y="1347124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noFil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30010"/>
            <a:ext cx="10801350" cy="1325563"/>
          </a:xfrm>
        </p:spPr>
        <p:txBody>
          <a:bodyPr/>
          <a:lstStyle/>
          <a:p>
            <a:r>
              <a:rPr lang="en-US" dirty="0"/>
              <a:t>Formal Definition of 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14788"/>
            <a:ext cx="10515600" cy="657011"/>
          </a:xfrm>
        </p:spPr>
        <p:txBody>
          <a:bodyPr/>
          <a:lstStyle/>
          <a:p>
            <a:r>
              <a:rPr lang="en-US" dirty="0"/>
              <a:t>A function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dirty="0"/>
              <a:t>  is convex if and only if: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14" y="5218410"/>
            <a:ext cx="744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14" y="5906536"/>
            <a:ext cx="3238500" cy="469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280576" y="1327970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noFill/>
          <a:ln w="38100">
            <a:solidFill>
              <a:srgbClr val="27272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402184" y="2011854"/>
            <a:ext cx="2062743" cy="6615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287946" y="1875306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3350689" y="2547714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/>
          <p:nvPr/>
        </p:nvSpPr>
        <p:spPr>
          <a:xfrm>
            <a:off x="2055542" y="2134103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/>
          <p:nvPr/>
        </p:nvSpPr>
        <p:spPr>
          <a:xfrm>
            <a:off x="2057636" y="3418355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4" name="Straight Connector 33"/>
          <p:cNvCxnSpPr>
            <a:stCxn id="31" idx="4"/>
            <a:endCxn id="32" idx="0"/>
          </p:cNvCxnSpPr>
          <p:nvPr/>
        </p:nvCxnSpPr>
        <p:spPr>
          <a:xfrm>
            <a:off x="2143708" y="2310436"/>
            <a:ext cx="2094" cy="1107919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9429" y="3155450"/>
            <a:ext cx="134203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Convex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07039" y="1371186"/>
            <a:ext cx="15279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Epigraph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15246" y="1322525"/>
            <a:ext cx="4802853" cy="3083739"/>
            <a:chOff x="5550803" y="3768816"/>
            <a:chExt cx="4802853" cy="3083739"/>
          </a:xfrm>
        </p:grpSpPr>
        <p:grpSp>
          <p:nvGrpSpPr>
            <p:cNvPr id="39" name="Group 38"/>
            <p:cNvGrpSpPr/>
            <p:nvPr/>
          </p:nvGrpSpPr>
          <p:grpSpPr>
            <a:xfrm>
              <a:off x="5550803" y="3768816"/>
              <a:ext cx="4802853" cy="3083739"/>
              <a:chOff x="392362" y="3774261"/>
              <a:chExt cx="4802853" cy="308373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92362" y="3774261"/>
                <a:ext cx="4802853" cy="3083739"/>
                <a:chOff x="7186862" y="3982034"/>
                <a:chExt cx="4166937" cy="267544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7186862" y="4107285"/>
                  <a:ext cx="4166937" cy="2550189"/>
                  <a:chOff x="7186863" y="4107285"/>
                  <a:chExt cx="3336758" cy="2550189"/>
                </a:xfrm>
              </p:grpSpPr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8855242" y="4107285"/>
                    <a:ext cx="0" cy="2550189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/>
                  <p:cNvCxnSpPr/>
                  <p:nvPr/>
                </p:nvCxnSpPr>
                <p:spPr>
                  <a:xfrm flipV="1">
                    <a:off x="7186863" y="6085998"/>
                    <a:ext cx="3336758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Freeform 43"/>
                <p:cNvSpPr/>
                <p:nvPr/>
              </p:nvSpPr>
              <p:spPr>
                <a:xfrm>
                  <a:off x="7983864" y="3982034"/>
                  <a:ext cx="3035100" cy="1926351"/>
                </a:xfrm>
                <a:custGeom>
                  <a:avLst/>
                  <a:gdLst>
                    <a:gd name="connsiteX0" fmla="*/ 0 w 3015916"/>
                    <a:gd name="connsiteY0" fmla="*/ 0 h 1139112"/>
                    <a:gd name="connsiteX1" fmla="*/ 850232 w 3015916"/>
                    <a:gd name="connsiteY1" fmla="*/ 1138989 h 1139112"/>
                    <a:gd name="connsiteX2" fmla="*/ 3015916 w 3015916"/>
                    <a:gd name="connsiteY2" fmla="*/ 80210 h 1139112"/>
                    <a:gd name="connsiteX0" fmla="*/ 0 w 3028705"/>
                    <a:gd name="connsiteY0" fmla="*/ 0 h 1139004"/>
                    <a:gd name="connsiteX1" fmla="*/ 850232 w 3028705"/>
                    <a:gd name="connsiteY1" fmla="*/ 1138989 h 1139004"/>
                    <a:gd name="connsiteX2" fmla="*/ 3028705 w 3028705"/>
                    <a:gd name="connsiteY2" fmla="*/ 29055 h 1139004"/>
                    <a:gd name="connsiteX0" fmla="*/ 0 w 3035100"/>
                    <a:gd name="connsiteY0" fmla="*/ 0 h 1138989"/>
                    <a:gd name="connsiteX1" fmla="*/ 850232 w 3035100"/>
                    <a:gd name="connsiteY1" fmla="*/ 1138989 h 1138989"/>
                    <a:gd name="connsiteX2" fmla="*/ 3035100 w 3035100"/>
                    <a:gd name="connsiteY2" fmla="*/ 6204 h 1138989"/>
                    <a:gd name="connsiteX0" fmla="*/ 0 w 3035100"/>
                    <a:gd name="connsiteY0" fmla="*/ 0 h 1144911"/>
                    <a:gd name="connsiteX1" fmla="*/ 850232 w 3035100"/>
                    <a:gd name="connsiteY1" fmla="*/ 1138989 h 1144911"/>
                    <a:gd name="connsiteX2" fmla="*/ 1846648 w 3035100"/>
                    <a:gd name="connsiteY2" fmla="*/ 428162 h 1144911"/>
                    <a:gd name="connsiteX3" fmla="*/ 3035100 w 3035100"/>
                    <a:gd name="connsiteY3" fmla="*/ 6204 h 1144911"/>
                    <a:gd name="connsiteX0" fmla="*/ 0 w 3035100"/>
                    <a:gd name="connsiteY0" fmla="*/ 0 h 1145372"/>
                    <a:gd name="connsiteX1" fmla="*/ 850232 w 3035100"/>
                    <a:gd name="connsiteY1" fmla="*/ 1138989 h 1145372"/>
                    <a:gd name="connsiteX2" fmla="*/ 1505076 w 3035100"/>
                    <a:gd name="connsiteY2" fmla="*/ 441287 h 1145372"/>
                    <a:gd name="connsiteX3" fmla="*/ 3035100 w 3035100"/>
                    <a:gd name="connsiteY3" fmla="*/ 6204 h 1145372"/>
                    <a:gd name="connsiteX0" fmla="*/ 0 w 3035100"/>
                    <a:gd name="connsiteY0" fmla="*/ 0 h 1145073"/>
                    <a:gd name="connsiteX1" fmla="*/ 850232 w 3035100"/>
                    <a:gd name="connsiteY1" fmla="*/ 1138989 h 1145073"/>
                    <a:gd name="connsiteX2" fmla="*/ 1505076 w 3035100"/>
                    <a:gd name="connsiteY2" fmla="*/ 441287 h 1145073"/>
                    <a:gd name="connsiteX3" fmla="*/ 2695071 w 3035100"/>
                    <a:gd name="connsiteY3" fmla="*/ 533164 h 1145073"/>
                    <a:gd name="connsiteX4" fmla="*/ 3035100 w 3035100"/>
                    <a:gd name="connsiteY4" fmla="*/ 6204 h 1145073"/>
                    <a:gd name="connsiteX0" fmla="*/ 0 w 3035100"/>
                    <a:gd name="connsiteY0" fmla="*/ 0 h 1146786"/>
                    <a:gd name="connsiteX1" fmla="*/ 850232 w 3035100"/>
                    <a:gd name="connsiteY1" fmla="*/ 1138989 h 1146786"/>
                    <a:gd name="connsiteX2" fmla="*/ 1328780 w 3035100"/>
                    <a:gd name="connsiteY2" fmla="*/ 487225 h 1146786"/>
                    <a:gd name="connsiteX3" fmla="*/ 2695071 w 3035100"/>
                    <a:gd name="connsiteY3" fmla="*/ 533164 h 1146786"/>
                    <a:gd name="connsiteX4" fmla="*/ 3035100 w 3035100"/>
                    <a:gd name="connsiteY4" fmla="*/ 6204 h 1146786"/>
                    <a:gd name="connsiteX0" fmla="*/ 0 w 3035100"/>
                    <a:gd name="connsiteY0" fmla="*/ 0 h 1147335"/>
                    <a:gd name="connsiteX1" fmla="*/ 850232 w 3035100"/>
                    <a:gd name="connsiteY1" fmla="*/ 1138989 h 1147335"/>
                    <a:gd name="connsiteX2" fmla="*/ 1339799 w 3035100"/>
                    <a:gd name="connsiteY2" fmla="*/ 500350 h 1147335"/>
                    <a:gd name="connsiteX3" fmla="*/ 2695071 w 3035100"/>
                    <a:gd name="connsiteY3" fmla="*/ 533164 h 1147335"/>
                    <a:gd name="connsiteX4" fmla="*/ 3035100 w 3035100"/>
                    <a:gd name="connsiteY4" fmla="*/ 6204 h 114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5100" h="1147335">
                      <a:moveTo>
                        <a:pt x="0" y="0"/>
                      </a:moveTo>
                      <a:cubicBezTo>
                        <a:pt x="173789" y="562810"/>
                        <a:pt x="626932" y="1055597"/>
                        <a:pt x="850232" y="1138989"/>
                      </a:cubicBezTo>
                      <a:cubicBezTo>
                        <a:pt x="1073532" y="1222381"/>
                        <a:pt x="1094764" y="657103"/>
                        <a:pt x="1339799" y="500350"/>
                      </a:cubicBezTo>
                      <a:cubicBezTo>
                        <a:pt x="1584834" y="343597"/>
                        <a:pt x="2440067" y="605678"/>
                        <a:pt x="2695071" y="533164"/>
                      </a:cubicBezTo>
                      <a:cubicBezTo>
                        <a:pt x="2950075" y="460650"/>
                        <a:pt x="2915991" y="38249"/>
                        <a:pt x="3035100" y="6204"/>
                      </a:cubicBezTo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38100">
                  <a:solidFill>
                    <a:srgbClr val="272727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9060573" y="4909506"/>
                  <a:ext cx="1468163" cy="647705"/>
                </a:xfrm>
                <a:prstGeom prst="line">
                  <a:avLst/>
                </a:prstGeom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8961461" y="5458417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0429623" y="4785811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9481910" y="4653569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9483727" y="5243521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50" name="Straight Connector 49"/>
                <p:cNvCxnSpPr>
                  <a:endCxn id="49" idx="0"/>
                </p:cNvCxnSpPr>
                <p:nvPr/>
              </p:nvCxnSpPr>
              <p:spPr>
                <a:xfrm>
                  <a:off x="9558402" y="4806555"/>
                  <a:ext cx="1818" cy="436967"/>
                </a:xfrm>
                <a:prstGeom prst="line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3051698" y="5500385"/>
                <a:ext cx="1907895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Nonconvex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808067" y="3827607"/>
              <a:ext cx="152798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Epigraph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40758" y="2768134"/>
            <a:ext cx="447911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All possible orange lines are: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in epigraph or on black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above or equal to black line</a:t>
            </a:r>
          </a:p>
        </p:txBody>
      </p:sp>
    </p:spTree>
    <p:extLst>
      <p:ext uri="{BB962C8B-B14F-4D97-AF65-F5344CB8AC3E}">
        <p14:creationId xmlns:p14="http://schemas.microsoft.com/office/powerpoint/2010/main" val="418922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Format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8744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When: </a:t>
            </a:r>
            <a:r>
              <a:rPr lang="en-US" dirty="0"/>
              <a:t>11:00-12:30PM Thursday 8</a:t>
            </a:r>
            <a:r>
              <a:rPr lang="en-US" baseline="30000" dirty="0"/>
              <a:t>th</a:t>
            </a:r>
          </a:p>
          <a:p>
            <a:pPr lvl="1"/>
            <a:r>
              <a:rPr lang="en-US" dirty="0"/>
              <a:t>80 minutes long</a:t>
            </a:r>
          </a:p>
          <a:p>
            <a:r>
              <a:rPr lang="en-US" b="1" dirty="0"/>
              <a:t>Where:</a:t>
            </a:r>
            <a:r>
              <a:rPr lang="en-US" dirty="0"/>
              <a:t> in lecture (Wheeler)</a:t>
            </a:r>
          </a:p>
          <a:p>
            <a:pPr lvl="1"/>
            <a:r>
              <a:rPr lang="en-US" b="1" dirty="0"/>
              <a:t>DSP details</a:t>
            </a:r>
            <a:r>
              <a:rPr lang="en-US" dirty="0"/>
              <a:t> over email </a:t>
            </a:r>
          </a:p>
          <a:p>
            <a:pPr lvl="1"/>
            <a:r>
              <a:rPr lang="en-US" dirty="0"/>
              <a:t>Makeup exams have been schedule</a:t>
            </a:r>
          </a:p>
          <a:p>
            <a:r>
              <a:rPr lang="en-US" b="1" dirty="0"/>
              <a:t>What to bring:</a:t>
            </a:r>
          </a:p>
          <a:p>
            <a:pPr lvl="1"/>
            <a:r>
              <a:rPr lang="en-US" dirty="0"/>
              <a:t>Berkeley Cal Id Card (we have to check…)</a:t>
            </a:r>
          </a:p>
          <a:p>
            <a:pPr lvl="1"/>
            <a:r>
              <a:rPr lang="en-US" dirty="0"/>
              <a:t>Pencils + eraser</a:t>
            </a:r>
          </a:p>
          <a:p>
            <a:pPr lvl="1"/>
            <a:r>
              <a:rPr lang="en-US" dirty="0"/>
              <a:t>Study Guide -- 1 page front and back </a:t>
            </a:r>
          </a:p>
          <a:p>
            <a:pPr lvl="2"/>
            <a:r>
              <a:rPr lang="en-US" dirty="0"/>
              <a:t>You may type it but miniaturizing lectures is not a good idea </a:t>
            </a:r>
          </a:p>
          <a:p>
            <a:r>
              <a:rPr lang="en-US" b="1" dirty="0"/>
              <a:t>What to study: </a:t>
            </a:r>
            <a:r>
              <a:rPr lang="en-US" dirty="0"/>
              <a:t>Everything up to and including </a:t>
            </a:r>
            <a:r>
              <a:rPr lang="en-US" dirty="0" err="1"/>
              <a:t>lec</a:t>
            </a:r>
            <a:r>
              <a:rPr lang="en-US" dirty="0"/>
              <a:t>. 14</a:t>
            </a:r>
          </a:p>
          <a:p>
            <a:pPr lvl="1"/>
            <a:r>
              <a:rPr lang="en-US" dirty="0"/>
              <a:t>Homework, labs, section notes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80475" y="1125936"/>
            <a:ext cx="12589574" cy="4673502"/>
            <a:chOff x="359384" y="1828800"/>
            <a:chExt cx="13547762" cy="5029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577"/>
            <a:stretch/>
          </p:blipFill>
          <p:spPr>
            <a:xfrm>
              <a:off x="359384" y="1828800"/>
              <a:ext cx="7053534" cy="502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33"/>
            <a:stretch/>
          </p:blipFill>
          <p:spPr>
            <a:xfrm>
              <a:off x="7018680" y="1828800"/>
              <a:ext cx="6888466" cy="5029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Sum of Convex Functions is Convex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lecture) but useful for studying</a:t>
            </a:r>
          </a:p>
        </p:txBody>
      </p:sp>
    </p:spTree>
    <p:extLst>
      <p:ext uri="{BB962C8B-B14F-4D97-AF65-F5344CB8AC3E}">
        <p14:creationId xmlns:p14="http://schemas.microsoft.com/office/powerpoint/2010/main" val="24403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0121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715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2217166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3688985"/>
            <a:ext cx="3238500" cy="469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03118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5049276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5736101"/>
            <a:ext cx="37084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08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20189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049787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-2085952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-614133"/>
            <a:ext cx="3238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746158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1506135"/>
            <a:ext cx="3708400" cy="4699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2258520"/>
            <a:ext cx="10515600" cy="746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Starting on the left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50" y="3160832"/>
            <a:ext cx="9842500" cy="901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8528" y="2642643"/>
            <a:ext cx="40703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Substituting definition of h: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181" y="3668380"/>
            <a:ext cx="31069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Re-arranging </a:t>
            </a:r>
            <a:r>
              <a:rPr lang="en-US" sz="2400" dirty="0">
                <a:solidFill>
                  <a:schemeClr val="accent2"/>
                </a:solidFill>
              </a:rPr>
              <a:t>terms: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350" y="4365286"/>
            <a:ext cx="6235700" cy="368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9305" y="4332518"/>
            <a:ext cx="21868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in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350" y="5043855"/>
            <a:ext cx="5651500" cy="368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8698" y="4922522"/>
            <a:ext cx="22974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</a:t>
            </a:r>
            <a:r>
              <a:rPr lang="en-US" sz="2400">
                <a:solidFill>
                  <a:schemeClr val="accent2"/>
                </a:solidFill>
              </a:rPr>
              <a:t>in </a:t>
            </a:r>
            <a:r>
              <a:rPr lang="en-US" sz="2400" i="1">
                <a:solidFill>
                  <a:schemeClr val="accent2"/>
                </a:solidFill>
              </a:rPr>
              <a:t>g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350" y="5732824"/>
            <a:ext cx="2781300" cy="368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46023" y="5680687"/>
            <a:ext cx="223009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Definition of h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33050" y="6090724"/>
            <a:ext cx="353568" cy="3535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38200" y="11921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9564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9" grpId="0"/>
      <p:bldP spid="21" grpId="0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CFD2-BB70-A147-856F-B4BD7F93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2B828-45E1-4246-B783-77134648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Calculus techniques can be applied generally … </a:t>
            </a:r>
          </a:p>
          <a:p>
            <a:r>
              <a:rPr lang="en-US" dirty="0"/>
              <a:t>Guaranteed to minimize the loss when </a:t>
            </a:r>
            <a:r>
              <a:rPr lang="en-US" b="1" dirty="0"/>
              <a:t>loss</a:t>
            </a:r>
            <a:r>
              <a:rPr lang="en-US" dirty="0"/>
              <a:t> is convex in the parameters</a:t>
            </a:r>
          </a:p>
          <a:p>
            <a:r>
              <a:rPr lang="en-US" dirty="0"/>
              <a:t>May not always have an analytic solution …</a:t>
            </a:r>
          </a:p>
        </p:txBody>
      </p:sp>
    </p:spTree>
    <p:extLst>
      <p:ext uri="{BB962C8B-B14F-4D97-AF65-F5344CB8AC3E}">
        <p14:creationId xmlns:p14="http://schemas.microsoft.com/office/powerpoint/2010/main" val="2236969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</a:t>
            </a:r>
            <a:endParaRPr lang="en-US" sz="11500" dirty="0">
              <a:uFillTx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1433384"/>
            <a:ext cx="1548213" cy="197344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560E30-0E6D-6D47-9893-E556D13FEEB6}"/>
              </a:ext>
            </a:extLst>
          </p:cNvPr>
          <p:cNvSpPr txBox="1"/>
          <p:nvPr/>
        </p:nvSpPr>
        <p:spPr>
          <a:xfrm>
            <a:off x="3403388" y="5145117"/>
            <a:ext cx="50994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Goal:</a:t>
            </a:r>
            <a:r>
              <a:rPr lang="en-US" dirty="0"/>
              <a:t> Minimize the loss by turning the knobs.</a:t>
            </a:r>
          </a:p>
        </p:txBody>
      </p:sp>
    </p:spTree>
    <p:extLst>
      <p:ext uri="{BB962C8B-B14F-4D97-AF65-F5344CB8AC3E}">
        <p14:creationId xmlns:p14="http://schemas.microsoft.com/office/powerpoint/2010/main" val="3274794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1886464"/>
            <a:ext cx="1548213" cy="1520361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FA83D984-2371-FC44-B400-2BFE6D695DA7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30723B-D4D9-EF4F-B31C-89733F9FA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B1B5DF-2751-7441-8E34-D8A789C32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623184-83A9-B148-9E87-41575CE25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77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487680"/>
            <a:ext cx="1548213" cy="291914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7E5768A1-B269-024E-A310-36C06C0BB95D}"/>
              </a:ext>
            </a:extLst>
          </p:cNvPr>
          <p:cNvSpPr/>
          <p:nvPr/>
        </p:nvSpPr>
        <p:spPr>
          <a:xfrm flipH="1"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69C2CF42-257E-5D43-9DB2-F040FA5B3255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DDB2FA-C915-C84F-BCAF-178AF366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1DB9E6-286D-B640-96B2-3DE1C2F5A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114A6C-7BA2-9342-A6E8-C9B393B18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0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446019"/>
            <a:ext cx="1548213" cy="96080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7E5768A1-B269-024E-A310-36C06C0BB95D}"/>
              </a:ext>
            </a:extLst>
          </p:cNvPr>
          <p:cNvSpPr/>
          <p:nvPr/>
        </p:nvSpPr>
        <p:spPr>
          <a:xfrm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69C2CF42-257E-5D43-9DB2-F040FA5B3255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7C0A5CB-FBA2-CC48-8CCE-A020D256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89A4E6-CA8D-8D47-9750-0B15328DF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30D9B0-CCC7-934D-A398-9CA49C4D0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4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44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727960"/>
            <a:ext cx="1548213" cy="67886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7E5768A1-B269-024E-A310-36C06C0BB95D}"/>
              </a:ext>
            </a:extLst>
          </p:cNvPr>
          <p:cNvSpPr/>
          <p:nvPr/>
        </p:nvSpPr>
        <p:spPr>
          <a:xfrm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69C2CF42-257E-5D43-9DB2-F040FA5B3255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F8255EEA-6D2D-F148-9714-5CE2ECA13963}"/>
              </a:ext>
            </a:extLst>
          </p:cNvPr>
          <p:cNvSpPr/>
          <p:nvPr/>
        </p:nvSpPr>
        <p:spPr>
          <a:xfrm flipH="1">
            <a:off x="7168478" y="3989362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6E324DC-2874-834B-9E13-02D777D7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341662-169B-A540-AA0D-17626AA55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5AB4E1-0B57-CE4A-AF84-55CE82ED5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1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44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3032760"/>
            <a:ext cx="1548213" cy="37406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7E5768A1-B269-024E-A310-36C06C0BB95D}"/>
              </a:ext>
            </a:extLst>
          </p:cNvPr>
          <p:cNvSpPr/>
          <p:nvPr/>
        </p:nvSpPr>
        <p:spPr>
          <a:xfrm flipH="1"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69C2CF42-257E-5D43-9DB2-F040FA5B3255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F8255EEA-6D2D-F148-9714-5CE2ECA13963}"/>
              </a:ext>
            </a:extLst>
          </p:cNvPr>
          <p:cNvSpPr/>
          <p:nvPr/>
        </p:nvSpPr>
        <p:spPr>
          <a:xfrm flipH="1">
            <a:off x="7168478" y="3989362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EE445D7B-5D01-3F4F-A016-48ED94A7AB2E}"/>
              </a:ext>
            </a:extLst>
          </p:cNvPr>
          <p:cNvSpPr/>
          <p:nvPr/>
        </p:nvSpPr>
        <p:spPr>
          <a:xfrm>
            <a:off x="4284086" y="4941349"/>
            <a:ext cx="381368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74F8B9-45DC-1648-9F2B-9F9F465CB87F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75CD52C-7D35-9047-B18D-37611492935A}"/>
              </a:ext>
            </a:extLst>
          </p:cNvPr>
          <p:cNvSpPr/>
          <p:nvPr/>
        </p:nvSpPr>
        <p:spPr>
          <a:xfrm rot="10800000">
            <a:off x="5614646" y="4926108"/>
            <a:ext cx="246346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83491D-A805-EC40-8513-B86B73F60E99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CE8364A-20A8-C845-B16B-18A43445F5E8}"/>
              </a:ext>
            </a:extLst>
          </p:cNvPr>
          <p:cNvSpPr/>
          <p:nvPr/>
        </p:nvSpPr>
        <p:spPr>
          <a:xfrm rot="10800000">
            <a:off x="7169320" y="4922655"/>
            <a:ext cx="246346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F7D85E-C33C-1841-82E4-25E0CAAA3DA5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7CBA1D-F42E-E048-B3CB-171B80DED25B}"/>
              </a:ext>
            </a:extLst>
          </p:cNvPr>
          <p:cNvSpPr txBox="1"/>
          <p:nvPr/>
        </p:nvSpPr>
        <p:spPr>
          <a:xfrm>
            <a:off x="3232846" y="5364100"/>
            <a:ext cx="5157181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What if we knew which way to turn the knob</a:t>
            </a:r>
            <a:br>
              <a:rPr lang="en-US" dirty="0"/>
            </a:br>
            <a:r>
              <a:rPr lang="en-US" dirty="0"/>
              <a:t>and an idea of how far?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0135C-29C6-0546-9FEE-524CE8D41FE9}"/>
              </a:ext>
            </a:extLst>
          </p:cNvPr>
          <p:cNvSpPr txBox="1"/>
          <p:nvPr/>
        </p:nvSpPr>
        <p:spPr>
          <a:xfrm>
            <a:off x="6558700" y="5888331"/>
            <a:ext cx="352532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This is the Gradient!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CAF5D-EC44-E741-850C-D7E8003E5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48670A-A15C-164C-83CC-6B3DFF6D6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6D0A52D-687F-2E4A-A467-3E59F25EC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80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9" grpId="0" animBg="1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1433384"/>
            <a:ext cx="1548213" cy="197344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>
            <a:off x="4284086" y="4941349"/>
            <a:ext cx="381368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>
            <a:off x="5860991" y="4922655"/>
            <a:ext cx="58552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 flipH="1">
            <a:off x="7159806" y="4922655"/>
            <a:ext cx="255860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22437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27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63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385060"/>
            <a:ext cx="1548213" cy="102176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>
            <a:off x="4284086" y="4941349"/>
            <a:ext cx="381368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>
            <a:off x="5860991" y="4922655"/>
            <a:ext cx="58552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 flipH="1">
            <a:off x="7159806" y="4922655"/>
            <a:ext cx="255860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685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27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63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385060"/>
            <a:ext cx="1548213" cy="102176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>
            <a:off x="4284086" y="4941349"/>
            <a:ext cx="4479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 flipH="1">
            <a:off x="5715000" y="4922655"/>
            <a:ext cx="145991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>
            <a:off x="7415666" y="4922655"/>
            <a:ext cx="900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639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72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827420"/>
            <a:ext cx="1548213" cy="57940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>
            <a:off x="4284086" y="4941349"/>
            <a:ext cx="4479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 flipH="1">
            <a:off x="5715000" y="4922655"/>
            <a:ext cx="145991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>
            <a:off x="7415666" y="4922655"/>
            <a:ext cx="900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764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72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827420"/>
            <a:ext cx="1548213" cy="57940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 flipH="1">
            <a:off x="4238367" y="4941349"/>
            <a:ext cx="4571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>
            <a:off x="5860990" y="4922655"/>
            <a:ext cx="4571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 flipH="1">
            <a:off x="7353300" y="4922655"/>
            <a:ext cx="62366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5B4F8D-62C2-0A47-8968-D6D862BE0CE7}"/>
              </a:ext>
            </a:extLst>
          </p:cNvPr>
          <p:cNvSpPr txBox="1"/>
          <p:nvPr/>
        </p:nvSpPr>
        <p:spPr>
          <a:xfrm>
            <a:off x="3437051" y="5642479"/>
            <a:ext cx="503214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This is the Gradient descent!</a:t>
            </a:r>
          </a:p>
        </p:txBody>
      </p:sp>
    </p:spTree>
    <p:extLst>
      <p:ext uri="{BB962C8B-B14F-4D97-AF65-F5344CB8AC3E}">
        <p14:creationId xmlns:p14="http://schemas.microsoft.com/office/powerpoint/2010/main" val="79703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Review: </a:t>
            </a:r>
            <a:r>
              <a:rPr lang="en-US" b="1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87974"/>
            <a:ext cx="2980038" cy="946692"/>
          </a:xfrm>
        </p:spPr>
        <p:txBody>
          <a:bodyPr/>
          <a:lstStyle/>
          <a:p>
            <a:r>
              <a:rPr lang="en-US" dirty="0"/>
              <a:t>Gradient: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41" y="2008981"/>
            <a:ext cx="22098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48" y="4321425"/>
            <a:ext cx="6756400" cy="179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623" y="3091431"/>
            <a:ext cx="2374900" cy="4318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9575215">
            <a:off x="8252156" y="2817047"/>
            <a:ext cx="329784" cy="6984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3573" y="1493992"/>
            <a:ext cx="16065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601980" y="1333454"/>
            <a:ext cx="6675620" cy="1394086"/>
            <a:chOff x="4601980" y="1333454"/>
            <a:chExt cx="6675620" cy="1394086"/>
          </a:xfrm>
        </p:grpSpPr>
        <p:sp>
          <p:nvSpPr>
            <p:cNvPr id="8" name="Rectangle 7"/>
            <p:cNvSpPr/>
            <p:nvPr/>
          </p:nvSpPr>
          <p:spPr>
            <a:xfrm>
              <a:off x="4601980" y="1333454"/>
              <a:ext cx="6675620" cy="13940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1902" y="1460901"/>
              <a:ext cx="16065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 Example: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1902" y="1892234"/>
              <a:ext cx="6273800" cy="5334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893734" y="3604982"/>
            <a:ext cx="7213600" cy="864339"/>
            <a:chOff x="4893734" y="3604982"/>
            <a:chExt cx="7213600" cy="864339"/>
          </a:xfrm>
        </p:grpSpPr>
        <p:sp>
          <p:nvSpPr>
            <p:cNvPr id="18" name="Rectangle 17"/>
            <p:cNvSpPr/>
            <p:nvPr/>
          </p:nvSpPr>
          <p:spPr>
            <a:xfrm>
              <a:off x="4893734" y="3604982"/>
              <a:ext cx="7213600" cy="8643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6283" y="3798137"/>
              <a:ext cx="7048500" cy="571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56066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Intuition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42900" y="3150267"/>
            <a:ext cx="4345574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806182" y="2103328"/>
            <a:ext cx="7974110" cy="5189232"/>
            <a:chOff x="2438400" y="3429000"/>
            <a:chExt cx="4202952" cy="22098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868271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687" y="4876800"/>
              <a:ext cx="126665" cy="213748"/>
            </a:xfrm>
            <a:prstGeom prst="rect">
              <a:avLst/>
            </a:prstGeom>
          </p:spPr>
        </p:pic>
      </p:grpSp>
      <p:sp>
        <p:nvSpPr>
          <p:cNvPr id="16" name="Freeform 15"/>
          <p:cNvSpPr/>
          <p:nvPr/>
        </p:nvSpPr>
        <p:spPr>
          <a:xfrm>
            <a:off x="4310874" y="2255727"/>
            <a:ext cx="7469417" cy="2938787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688474" y="2302190"/>
            <a:ext cx="984286" cy="951074"/>
            <a:chOff x="3187172" y="3352800"/>
            <a:chExt cx="737129" cy="712257"/>
          </a:xfrm>
        </p:grpSpPr>
        <p:sp>
          <p:nvSpPr>
            <p:cNvPr id="19" name="Oval 18"/>
            <p:cNvSpPr/>
            <p:nvPr/>
          </p:nvSpPr>
          <p:spPr>
            <a:xfrm>
              <a:off x="3187172" y="3886200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601" y="3352800"/>
              <a:ext cx="647700" cy="4445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 rot="18241462">
            <a:off x="10475541" y="2250439"/>
            <a:ext cx="18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L(</a:t>
            </a:r>
            <a:r>
              <a:rPr lang="en-US" sz="2800" dirty="0" err="1"/>
              <a:t>θ</a:t>
            </a:r>
            <a:r>
              <a:rPr lang="en-US" sz="2800" dirty="0"/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82712" y="2794403"/>
            <a:ext cx="22317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gradient = “slope”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4021195" y="1884342"/>
            <a:ext cx="1823243" cy="2982062"/>
            <a:chOff x="4021195" y="1884342"/>
            <a:chExt cx="1823243" cy="2982062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4021195" y="1884342"/>
              <a:ext cx="1823243" cy="29820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3423314">
              <a:off x="4892557" y="4012139"/>
              <a:ext cx="80502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Slope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749687" y="4579034"/>
            <a:ext cx="286328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/>
              <a:t>Notice slope is negative</a:t>
            </a:r>
            <a:br>
              <a:rPr lang="en-US"/>
            </a:br>
            <a:r>
              <a:rPr lang="en-US"/>
              <a:t>and steep!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22148" y="1920138"/>
            <a:ext cx="14911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Initial Guess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5345" y="3266207"/>
            <a:ext cx="460254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Gradient points in parameter </a:t>
            </a:r>
            <a:br>
              <a:rPr lang="en-US" sz="2400"/>
            </a:br>
            <a:r>
              <a:rPr lang="en-US" sz="2400"/>
              <a:t>direction of </a:t>
            </a:r>
            <a:r>
              <a:rPr lang="en-US" sz="2400" dirty="0"/>
              <a:t>greatest increase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185487" y="2960103"/>
            <a:ext cx="54777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What if I want to decrease the loss?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24536" y="1757647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25912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1" grpId="0"/>
      <p:bldP spid="62" grpId="0"/>
      <p:bldP spid="68" grpId="0"/>
      <p:bldP spid="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Intuition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72709" y="4201237"/>
            <a:ext cx="1584088" cy="825603"/>
            <a:chOff x="4058413" y="4090093"/>
            <a:chExt cx="1186320" cy="618292"/>
          </a:xfrm>
        </p:grpSpPr>
        <p:sp>
          <p:nvSpPr>
            <p:cNvPr id="6" name="TextBox 5"/>
            <p:cNvSpPr txBox="1"/>
            <p:nvPr/>
          </p:nvSpPr>
          <p:spPr>
            <a:xfrm>
              <a:off x="4058413" y="4431793"/>
              <a:ext cx="1186320" cy="276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= 0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674657" y="4090093"/>
              <a:ext cx="5945" cy="28778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>
            <a:stCxn id="19" idx="6"/>
          </p:cNvCxnSpPr>
          <p:nvPr/>
        </p:nvCxnSpPr>
        <p:spPr>
          <a:xfrm>
            <a:off x="2562473" y="2526402"/>
            <a:ext cx="5516402" cy="0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" idx="2"/>
          </p:cNvCxnSpPr>
          <p:nvPr/>
        </p:nvCxnSpPr>
        <p:spPr>
          <a:xfrm flipH="1" flipV="1">
            <a:off x="4030102" y="3569890"/>
            <a:ext cx="3898682" cy="1719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5" idx="6"/>
          </p:cNvCxnSpPr>
          <p:nvPr/>
        </p:nvCxnSpPr>
        <p:spPr>
          <a:xfrm>
            <a:off x="4170098" y="4201236"/>
            <a:ext cx="1425485" cy="0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050688" y="3565875"/>
            <a:ext cx="1" cy="61442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5847" y="1495879"/>
            <a:ext cx="9869715" cy="5189232"/>
            <a:chOff x="2438400" y="3429000"/>
            <a:chExt cx="4202952" cy="22098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868271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687" y="4876800"/>
              <a:ext cx="126665" cy="213748"/>
            </a:xfrm>
            <a:prstGeom prst="rect">
              <a:avLst/>
            </a:prstGeom>
          </p:spPr>
        </p:pic>
      </p:grpSp>
      <p:sp>
        <p:nvSpPr>
          <p:cNvPr id="16" name="Freeform 15"/>
          <p:cNvSpPr/>
          <p:nvPr/>
        </p:nvSpPr>
        <p:spPr>
          <a:xfrm>
            <a:off x="1946046" y="1648278"/>
            <a:ext cx="7469417" cy="2938787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054483" y="2508060"/>
            <a:ext cx="1" cy="108910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323646" y="1694741"/>
            <a:ext cx="984286" cy="951074"/>
            <a:chOff x="3187172" y="3352800"/>
            <a:chExt cx="737129" cy="712257"/>
          </a:xfrm>
        </p:grpSpPr>
        <p:sp>
          <p:nvSpPr>
            <p:cNvPr id="19" name="Oval 18"/>
            <p:cNvSpPr/>
            <p:nvPr/>
          </p:nvSpPr>
          <p:spPr>
            <a:xfrm>
              <a:off x="3187172" y="3886200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601" y="3352800"/>
              <a:ext cx="647700" cy="4445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928784" y="2891639"/>
            <a:ext cx="1081233" cy="799383"/>
            <a:chOff x="5545447" y="3765425"/>
            <a:chExt cx="809732" cy="598656"/>
          </a:xfrm>
        </p:grpSpPr>
        <p:sp>
          <p:nvSpPr>
            <p:cNvPr id="22" name="Oval 21"/>
            <p:cNvSpPr/>
            <p:nvPr/>
          </p:nvSpPr>
          <p:spPr>
            <a:xfrm>
              <a:off x="5545447" y="4185224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7479" y="3765425"/>
              <a:ext cx="647700" cy="4445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041176" y="4053320"/>
            <a:ext cx="1128922" cy="593540"/>
            <a:chOff x="3040754" y="4219398"/>
            <a:chExt cx="845446" cy="444500"/>
          </a:xfrm>
        </p:grpSpPr>
        <p:sp>
          <p:nvSpPr>
            <p:cNvPr id="25" name="Oval 24"/>
            <p:cNvSpPr/>
            <p:nvPr/>
          </p:nvSpPr>
          <p:spPr>
            <a:xfrm>
              <a:off x="3707343" y="42407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0754" y="4219398"/>
              <a:ext cx="647700" cy="444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485586" y="3901703"/>
            <a:ext cx="1102847" cy="799291"/>
            <a:chOff x="4572000" y="3973414"/>
            <a:chExt cx="825919" cy="598586"/>
          </a:xfrm>
        </p:grpSpPr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219" y="3973414"/>
              <a:ext cx="647700" cy="444500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4572000" y="43931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614107" y="5828592"/>
            <a:ext cx="612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Simple, fast, and works well in high dimensions.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180" y="4377092"/>
            <a:ext cx="1944523" cy="58169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502687" y="2205018"/>
            <a:ext cx="121860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-gradient</a:t>
            </a:r>
          </a:p>
        </p:txBody>
      </p:sp>
      <p:sp>
        <p:nvSpPr>
          <p:cNvPr id="33" name="TextBox 32"/>
          <p:cNvSpPr txBox="1"/>
          <p:nvPr/>
        </p:nvSpPr>
        <p:spPr>
          <a:xfrm rot="18241462">
            <a:off x="8302956" y="1194127"/>
            <a:ext cx="18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L(</a:t>
            </a:r>
            <a:r>
              <a:rPr lang="en-US" sz="2800" dirty="0" err="1"/>
              <a:t>θ</a:t>
            </a:r>
            <a:r>
              <a:rPr lang="en-US" sz="2800" dirty="0"/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39541" y="1537519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3600" y="2633391"/>
            <a:ext cx="27526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How far should we go?</a:t>
            </a:r>
          </a:p>
        </p:txBody>
      </p:sp>
    </p:spTree>
    <p:extLst>
      <p:ext uri="{BB962C8B-B14F-4D97-AF65-F5344CB8AC3E}">
        <p14:creationId xmlns:p14="http://schemas.microsoft.com/office/powerpoint/2010/main" val="213840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01469-DF2F-2E42-BD6D-23AA61B4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Students Asked 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384F47-DA1E-1E49-BC46-CC7A9A202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Functions and Loss Minimization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Do I need to program?</a:t>
            </a:r>
          </a:p>
          <a:p>
            <a:r>
              <a:rPr lang="en-US" dirty="0"/>
              <a:t>Bad Plots (jiggling, stacking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Transformations</a:t>
            </a:r>
          </a:p>
          <a:p>
            <a:r>
              <a:rPr lang="en-US" dirty="0"/>
              <a:t>Everything else 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04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72E07D3-5D66-8E4C-9319-68FD1AF73054}"/>
              </a:ext>
            </a:extLst>
          </p:cNvPr>
          <p:cNvGrpSpPr/>
          <p:nvPr/>
        </p:nvGrpSpPr>
        <p:grpSpPr>
          <a:xfrm>
            <a:off x="-503484" y="2119991"/>
            <a:ext cx="12826129" cy="4890408"/>
            <a:chOff x="-121436" y="1107621"/>
            <a:chExt cx="11998173" cy="45747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A9B784-3E6B-A944-8569-732CE64E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21436" y="1107621"/>
              <a:ext cx="7116233" cy="45747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E7DC7A-4992-A840-9150-367D0B6B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0504" y="1107621"/>
              <a:ext cx="7116233" cy="4574721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13B5B0FD-B4CB-F544-8F40-C8931FE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Solution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5EE542C-9983-2B48-A31C-A7900223B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Orange line is path taken by gradient descent</a:t>
            </a:r>
          </a:p>
          <a:p>
            <a:pPr lvl="1"/>
            <a:r>
              <a:rPr lang="en-US" dirty="0"/>
              <a:t>Contours are from loss on two parameter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D0659-B3B9-FC4B-838C-32AE43A196CE}"/>
              </a:ext>
            </a:extLst>
          </p:cNvPr>
          <p:cNvSpPr txBox="1"/>
          <p:nvPr/>
        </p:nvSpPr>
        <p:spPr>
          <a:xfrm>
            <a:off x="5901561" y="3407229"/>
            <a:ext cx="21868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Overshooting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7F13F-064F-B44C-99D5-DAAEBF3B0D4A}"/>
              </a:ext>
            </a:extLst>
          </p:cNvPr>
          <p:cNvSpPr txBox="1"/>
          <p:nvPr/>
        </p:nvSpPr>
        <p:spPr>
          <a:xfrm>
            <a:off x="682734" y="3320143"/>
            <a:ext cx="284404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“Good” Step Sizes</a:t>
            </a:r>
          </a:p>
        </p:txBody>
      </p:sp>
    </p:spTree>
    <p:extLst>
      <p:ext uri="{BB962C8B-B14F-4D97-AF65-F5344CB8AC3E}">
        <p14:creationId xmlns:p14="http://schemas.microsoft.com/office/powerpoint/2010/main" val="3765012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4874" y="1539259"/>
            <a:ext cx="11241329" cy="2852737"/>
          </a:xfrm>
        </p:spPr>
        <p:txBody>
          <a:bodyPr>
            <a:normAutofit/>
          </a:bodyPr>
          <a:lstStyle/>
          <a:p>
            <a:r>
              <a:rPr lang="en-US" sz="6600" dirty="0"/>
              <a:t>Code</a:t>
            </a:r>
            <a:br>
              <a:rPr lang="en-US" sz="5400" dirty="0"/>
            </a:br>
            <a:r>
              <a:rPr lang="en-US" sz="4800" dirty="0"/>
              <a:t>Python + </a:t>
            </a:r>
            <a:r>
              <a:rPr lang="en-US" sz="4800" dirty="0" err="1"/>
              <a:t>Numpy</a:t>
            </a:r>
            <a:r>
              <a:rPr lang="en-US" sz="4800" dirty="0"/>
              <a:t> + Pandas + </a:t>
            </a:r>
            <a:r>
              <a:rPr lang="en-US" sz="4800" dirty="0" err="1"/>
              <a:t>Seaborn</a:t>
            </a:r>
            <a:br>
              <a:rPr lang="en-US" sz="4800" dirty="0"/>
            </a:br>
            <a:r>
              <a:rPr lang="en-US" sz="4800" dirty="0"/>
              <a:t>+ SQL + Regex +HTTP </a:t>
            </a:r>
            <a:endParaRPr lang="en-US" sz="5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4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on the Exam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1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will not be required to write large programs</a:t>
            </a:r>
          </a:p>
          <a:p>
            <a:r>
              <a:rPr lang="en-US" dirty="0"/>
              <a:t>You </a:t>
            </a:r>
            <a:r>
              <a:rPr lang="en-US" b="1" dirty="0"/>
              <a:t>will</a:t>
            </a:r>
            <a:r>
              <a:rPr lang="en-US" dirty="0"/>
              <a:t> be required to write </a:t>
            </a:r>
            <a:r>
              <a:rPr lang="en-US" i="1" dirty="0"/>
              <a:t>“one line”</a:t>
            </a:r>
            <a:r>
              <a:rPr lang="en-US" dirty="0"/>
              <a:t> programs:</a:t>
            </a:r>
          </a:p>
          <a:p>
            <a:pPr lvl="1"/>
            <a:r>
              <a:rPr lang="en-US" dirty="0"/>
              <a:t>long line 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df.groupby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)[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].count(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sort_values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transformations (merge, </a:t>
            </a:r>
            <a:r>
              <a:rPr lang="en-US" dirty="0" err="1"/>
              <a:t>groupby</a:t>
            </a:r>
            <a:r>
              <a:rPr lang="en-US" dirty="0"/>
              <a:t>, </a:t>
            </a:r>
            <a:r>
              <a:rPr lang="en-US" dirty="0" err="1"/>
              <a:t>value_counts</a:t>
            </a:r>
            <a:r>
              <a:rPr lang="en-US" dirty="0"/>
              <a:t>, </a:t>
            </a:r>
            <a:r>
              <a:rPr lang="en-US" dirty="0" err="1"/>
              <a:t>pivot_table</a:t>
            </a:r>
            <a:r>
              <a:rPr lang="en-US" dirty="0"/>
              <a:t>, </a:t>
            </a:r>
            <a:r>
              <a:rPr lang="en-US" dirty="0" err="1"/>
              <a:t>loc</a:t>
            </a:r>
            <a:r>
              <a:rPr lang="en-US" dirty="0"/>
              <a:t>, mean, min, max, count, slicing)</a:t>
            </a:r>
          </a:p>
          <a:p>
            <a:pPr lvl="1"/>
            <a:r>
              <a:rPr lang="en-US" dirty="0"/>
              <a:t>Regular expressions</a:t>
            </a:r>
          </a:p>
          <a:p>
            <a:pPr lvl="1"/>
            <a:r>
              <a:rPr lang="en-US" dirty="0"/>
              <a:t>String Manipulation</a:t>
            </a:r>
          </a:p>
          <a:p>
            <a:r>
              <a:rPr lang="en-US" dirty="0"/>
              <a:t>Should be comfortable reading python code and explaining what is happening.</a:t>
            </a:r>
          </a:p>
          <a:p>
            <a:r>
              <a:rPr lang="en-US" dirty="0"/>
              <a:t>We will provide code cheat sheet for complex functions </a:t>
            </a:r>
          </a:p>
          <a:p>
            <a:pPr lvl="1"/>
            <a:r>
              <a:rPr lang="en-US" dirty="0"/>
              <a:t>See practice exam questions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063CCCE-0D0A-A542-A6B2-4649639C37E2}"/>
              </a:ext>
            </a:extLst>
          </p:cNvPr>
          <p:cNvGrpSpPr/>
          <p:nvPr/>
        </p:nvGrpSpPr>
        <p:grpSpPr>
          <a:xfrm>
            <a:off x="8031971" y="320675"/>
            <a:ext cx="3817014" cy="2301920"/>
            <a:chOff x="8258306" y="151737"/>
            <a:chExt cx="3817014" cy="23019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7116E5-F527-EC47-AE3D-7C9BC74CF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4612" y="151737"/>
              <a:ext cx="3570708" cy="1962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251B31-0FD5-E548-812C-29EBF047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8306" y="1287540"/>
              <a:ext cx="1554823" cy="116611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DE57DC-B54F-5444-A3E4-18640AF1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 for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3088-A992-C64F-AFFC-55CE8B41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5409"/>
            <a:ext cx="10515600" cy="3460053"/>
          </a:xfrm>
        </p:spPr>
        <p:txBody>
          <a:bodyPr/>
          <a:lstStyle/>
          <a:p>
            <a:r>
              <a:rPr lang="en-US" dirty="0"/>
              <a:t>Basic elements of a plot in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 err="1"/>
              <a:t>plt.xlabel</a:t>
            </a:r>
            <a:r>
              <a:rPr lang="en-US" dirty="0"/>
              <a:t>, </a:t>
            </a:r>
            <a:r>
              <a:rPr lang="en-US" dirty="0" err="1"/>
              <a:t>plt.ylabel</a:t>
            </a:r>
            <a:r>
              <a:rPr lang="en-US" dirty="0"/>
              <a:t>, …</a:t>
            </a:r>
          </a:p>
          <a:p>
            <a:r>
              <a:rPr lang="en-US" dirty="0"/>
              <a:t>Be able to read basic plot code</a:t>
            </a:r>
          </a:p>
          <a:p>
            <a:r>
              <a:rPr lang="en-US" dirty="0"/>
              <a:t>Review </a:t>
            </a:r>
            <a:r>
              <a:rPr lang="en-US" dirty="0" err="1"/>
              <a:t>homeworks</a:t>
            </a:r>
            <a:r>
              <a:rPr lang="en-US" dirty="0"/>
              <a:t> and lab on plotting</a:t>
            </a:r>
          </a:p>
        </p:txBody>
      </p:sp>
    </p:spTree>
    <p:extLst>
      <p:ext uri="{BB962C8B-B14F-4D97-AF65-F5344CB8AC3E}">
        <p14:creationId xmlns:p14="http://schemas.microsoft.com/office/powerpoint/2010/main" val="3029683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70481"/>
            <a:ext cx="10801350" cy="1325563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and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044"/>
            <a:ext cx="10515600" cy="4904756"/>
          </a:xfrm>
        </p:spPr>
        <p:txBody>
          <a:bodyPr>
            <a:normAutofit/>
          </a:bodyPr>
          <a:lstStyle/>
          <a:p>
            <a:r>
              <a:rPr lang="en-US" dirty="0"/>
              <a:t>Review basic slicing commands and Boolean indexing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df.loc</a:t>
            </a:r>
            <a:r>
              <a:rPr lang="en-US" dirty="0"/>
              <a:t>[row names, cols names] (index lookup)</a:t>
            </a:r>
          </a:p>
          <a:p>
            <a:r>
              <a:rPr lang="en-US" dirty="0" err="1"/>
              <a:t>df.iloc</a:t>
            </a:r>
            <a:r>
              <a:rPr lang="en-US" dirty="0"/>
              <a:t>[row locations, column locations] (integer lookup)</a:t>
            </a:r>
            <a:endParaRPr lang="en-US" b="1" dirty="0"/>
          </a:p>
          <a:p>
            <a:r>
              <a:rPr lang="en-US" b="1" dirty="0"/>
              <a:t>Key functions:</a:t>
            </a:r>
            <a:r>
              <a:rPr lang="en-US" i="1" dirty="0"/>
              <a:t> sum, mean, variance, </a:t>
            </a:r>
            <a:r>
              <a:rPr lang="en-US" i="1" dirty="0" err="1"/>
              <a:t>arange</a:t>
            </a:r>
            <a:endParaRPr lang="en-US" i="1" dirty="0"/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074" y="2317567"/>
            <a:ext cx="8983851" cy="16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4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101" y="217745"/>
            <a:ext cx="6524785" cy="1325563"/>
          </a:xfrm>
        </p:spPr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0470" y="2169762"/>
            <a:ext cx="10515600" cy="4688237"/>
          </a:xfrm>
        </p:spPr>
        <p:txBody>
          <a:bodyPr>
            <a:normAutofit/>
          </a:bodyPr>
          <a:lstStyle/>
          <a:p>
            <a:r>
              <a:rPr lang="en-US" dirty="0"/>
              <a:t>Review </a:t>
            </a:r>
            <a:r>
              <a:rPr lang="en-US" i="1" dirty="0"/>
              <a:t>column selection </a:t>
            </a:r>
            <a:r>
              <a:rPr lang="en-US" dirty="0"/>
              <a:t>and </a:t>
            </a:r>
            <a:r>
              <a:rPr lang="en-US" i="1" dirty="0"/>
              <a:t>Boolean slicing on rows</a:t>
            </a:r>
          </a:p>
          <a:p>
            <a:r>
              <a:rPr lang="en-US" dirty="0"/>
              <a:t>Review </a:t>
            </a:r>
            <a:r>
              <a:rPr lang="en-US" b="1" i="1" dirty="0" err="1"/>
              <a:t>groupby</a:t>
            </a:r>
            <a:r>
              <a:rPr lang="en-US" dirty="0"/>
              <a:t>, </a:t>
            </a:r>
            <a:r>
              <a:rPr lang="en-US" b="1" dirty="0"/>
              <a:t>merge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b="1" dirty="0" err="1"/>
              <a:t>pivot_table</a:t>
            </a:r>
            <a:r>
              <a:rPr lang="en-US" dirty="0"/>
              <a:t>:</a:t>
            </a:r>
            <a:endParaRPr lang="en-US" i="1" dirty="0"/>
          </a:p>
          <a:p>
            <a:pPr lvl="1"/>
            <a:r>
              <a:rPr lang="en-US" i="1" dirty="0" err="1"/>
              <a:t>df.groupby</a:t>
            </a:r>
            <a:r>
              <a:rPr lang="en-US" i="1" dirty="0"/>
              <a:t>([‘state’, ‘gender’])[[‘age’, ‘height’]].mean()</a:t>
            </a:r>
          </a:p>
          <a:p>
            <a:pPr lvl="1"/>
            <a:r>
              <a:rPr lang="en-US" dirty="0" err="1"/>
              <a:t>dfA.merge</a:t>
            </a:r>
            <a:r>
              <a:rPr lang="en-US" dirty="0"/>
              <a:t>(</a:t>
            </a:r>
            <a:r>
              <a:rPr lang="en-US" dirty="0" err="1"/>
              <a:t>dfB</a:t>
            </a:r>
            <a:r>
              <a:rPr lang="en-US" dirty="0"/>
              <a:t>, on=‘key’, how=‘outer’)</a:t>
            </a:r>
          </a:p>
          <a:p>
            <a:pPr lvl="1"/>
            <a:r>
              <a:rPr lang="en-US" dirty="0" err="1"/>
              <a:t>df.pivot_table</a:t>
            </a:r>
            <a:r>
              <a:rPr lang="en-US" dirty="0"/>
              <a:t>(index, columns, values, </a:t>
            </a:r>
            <a:r>
              <a:rPr lang="en-US" dirty="0" err="1"/>
              <a:t>aggfunc</a:t>
            </a:r>
            <a:r>
              <a:rPr lang="en-US" dirty="0"/>
              <a:t>, </a:t>
            </a:r>
            <a:r>
              <a:rPr lang="en-US" dirty="0" err="1"/>
              <a:t>fill_value</a:t>
            </a:r>
            <a:r>
              <a:rPr lang="en-US" dirty="0"/>
              <a:t>)</a:t>
            </a:r>
          </a:p>
          <a:p>
            <a:r>
              <a:rPr lang="en-US" dirty="0"/>
              <a:t>Understand rough usage of basic plotting commands</a:t>
            </a:r>
          </a:p>
          <a:p>
            <a:pPr lvl="1"/>
            <a:r>
              <a:rPr lang="en-US" dirty="0"/>
              <a:t>plot, bar, histogram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 err="1"/>
              <a:t>sns.distplot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07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Group By </a:t>
            </a:r>
            <a:r>
              <a:rPr lang="mr-IN" dirty="0"/>
              <a:t>–</a:t>
            </a:r>
            <a:r>
              <a:rPr lang="en-US" dirty="0"/>
              <a:t> manipulating granularity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58145" y="4177401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358145" y="324257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358145" y="3715093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cxnSp>
        <p:nvCxnSpPr>
          <p:cNvPr id="148" name="Straight Arrow Connector 147"/>
          <p:cNvCxnSpPr/>
          <p:nvPr/>
        </p:nvCxnSpPr>
        <p:spPr>
          <a:xfrm>
            <a:off x="7929154" y="2351418"/>
            <a:ext cx="1346165" cy="138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7929154" y="3973515"/>
            <a:ext cx="134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7929154" y="4199944"/>
            <a:ext cx="1346165" cy="157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8141212" y="3657592"/>
            <a:ext cx="92204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Merge</a:t>
            </a:r>
          </a:p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5638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b="1" dirty="0"/>
              <a:t>Pivot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 kind of Group By Operation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8431" y="4567316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52883" y="4879292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52883" y="2445350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552883" y="3097999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52883" y="5531941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552883" y="3750648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552883" y="422664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52883" y="6184592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52883" y="1792701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552883" y="1323225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336257" y="3629241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2232938" y="1527112"/>
            <a:ext cx="131994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2232938" y="1996588"/>
            <a:ext cx="131994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5278606" y="1443009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773393" y="155532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942148" y="155532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345424" y="155532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278606" y="2305922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773393" y="24182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942148" y="24182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345424" y="241823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278606" y="2996846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773393" y="310915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7942148" y="310915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345424" y="310915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5278606" y="3840096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773393" y="395240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942148" y="395240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345424" y="395240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5278606" y="4785083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773393" y="489739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942148" y="489739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345424" y="489739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5278606" y="5415995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773393" y="552830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7942148" y="552830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7345424" y="552830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5278606" y="6119325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773393" y="623163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942148" y="623163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345424" y="623163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9483763" y="285404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0118724" y="286039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0118724" y="2304939"/>
            <a:ext cx="643967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9483763" y="286039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10934778" y="2854039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483765" y="345313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16651" y="345313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0934778" y="344743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9483765" y="4043505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0116651" y="404944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10944729" y="4043505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9483763" y="460870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10130715" y="46087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10944729" y="2304939"/>
            <a:ext cx="646040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0934778" y="4608702"/>
            <a:ext cx="646040" cy="4077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TextBox 192"/>
          <p:cNvSpPr txBox="1"/>
          <p:nvPr/>
        </p:nvSpPr>
        <p:spPr>
          <a:xfrm>
            <a:off x="9427603" y="5195745"/>
            <a:ext cx="216489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Need </a:t>
            </a:r>
            <a:r>
              <a:rPr lang="en-US"/>
              <a:t>to address missing values</a:t>
            </a:r>
          </a:p>
        </p:txBody>
      </p:sp>
      <p:cxnSp>
        <p:nvCxnSpPr>
          <p:cNvPr id="13" name="Straight Arrow Connector 12"/>
          <p:cNvCxnSpPr>
            <a:stCxn id="107" idx="3"/>
            <a:endCxn id="130" idx="0"/>
          </p:cNvCxnSpPr>
          <p:nvPr/>
        </p:nvCxnSpPr>
        <p:spPr>
          <a:xfrm>
            <a:off x="8588188" y="1759207"/>
            <a:ext cx="1853556" cy="110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14" idx="3"/>
            <a:endCxn id="155" idx="1"/>
          </p:cNvCxnSpPr>
          <p:nvPr/>
        </p:nvCxnSpPr>
        <p:spPr>
          <a:xfrm>
            <a:off x="8588188" y="2622120"/>
            <a:ext cx="2346590" cy="4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57" idx="3"/>
            <a:endCxn id="169" idx="1"/>
          </p:cNvCxnSpPr>
          <p:nvPr/>
        </p:nvCxnSpPr>
        <p:spPr>
          <a:xfrm>
            <a:off x="8588188" y="3313044"/>
            <a:ext cx="1528463" cy="34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64" idx="3"/>
            <a:endCxn id="176" idx="1"/>
          </p:cNvCxnSpPr>
          <p:nvPr/>
        </p:nvCxnSpPr>
        <p:spPr>
          <a:xfrm flipV="1">
            <a:off x="8588188" y="3651323"/>
            <a:ext cx="2346590" cy="50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1" idx="3"/>
            <a:endCxn id="187" idx="1"/>
          </p:cNvCxnSpPr>
          <p:nvPr/>
        </p:nvCxnSpPr>
        <p:spPr>
          <a:xfrm flipV="1">
            <a:off x="8588188" y="4253328"/>
            <a:ext cx="1528463" cy="84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178" idx="3"/>
            <a:endCxn id="188" idx="1"/>
          </p:cNvCxnSpPr>
          <p:nvPr/>
        </p:nvCxnSpPr>
        <p:spPr>
          <a:xfrm flipV="1">
            <a:off x="8588188" y="4247392"/>
            <a:ext cx="2356541" cy="148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85" idx="3"/>
            <a:endCxn id="190" idx="1"/>
          </p:cNvCxnSpPr>
          <p:nvPr/>
        </p:nvCxnSpPr>
        <p:spPr>
          <a:xfrm flipV="1">
            <a:off x="8588188" y="4812590"/>
            <a:ext cx="1542527" cy="162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763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 across 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05540"/>
          </a:xfrm>
        </p:spPr>
        <p:txBody>
          <a:bodyPr/>
          <a:lstStyle/>
          <a:p>
            <a:r>
              <a:rPr lang="en-US" dirty="0"/>
              <a:t>Joins are a way to connect data across multiple tables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97319" y="2870696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err="1"/>
                        <a:t>ProdID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600457" y="2870696"/>
          <a:ext cx="302251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0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u="sng" dirty="0" err="1"/>
                        <a:t>ProdID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29574" y="2544694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7051" y="254469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04519" y="2967553"/>
            <a:ext cx="982961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000" dirty="0"/>
              <a:t>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9245" y="3666892"/>
            <a:ext cx="6335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Join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86867" y="4971339"/>
            <a:ext cx="651140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5390413" y="4735563"/>
          <a:ext cx="5463116" cy="148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5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776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err="1"/>
                        <a:t>ProdID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313897" y="4366231"/>
            <a:ext cx="161614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Joined Table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530707" y="2914026"/>
            <a:ext cx="256032" cy="25699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7541689" y="2914026"/>
            <a:ext cx="256032" cy="25699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/>
          <p:cNvCxnSpPr>
            <a:stCxn id="18" idx="0"/>
            <a:endCxn id="19" idx="0"/>
          </p:cNvCxnSpPr>
          <p:nvPr/>
        </p:nvCxnSpPr>
        <p:spPr>
          <a:xfrm rot="5400000" flipH="1" flipV="1">
            <a:off x="5664214" y="908535"/>
            <a:ext cx="12700" cy="4010982"/>
          </a:xfrm>
          <a:prstGeom prst="curvedConnector3">
            <a:avLst>
              <a:gd name="adj1" fmla="val 5434283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210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81E8-985A-9C42-9B79-866D4C32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86D08-9E95-C34E-A130-D4FDE9F6C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1646238"/>
            <a:ext cx="11277600" cy="4351339"/>
          </a:xfrm>
        </p:spPr>
        <p:txBody>
          <a:bodyPr/>
          <a:lstStyle/>
          <a:p>
            <a:r>
              <a:rPr lang="en-US" dirty="0"/>
              <a:t>You will not be required to write substantial amounts of SQL</a:t>
            </a:r>
          </a:p>
          <a:p>
            <a:pPr lvl="1"/>
            <a:r>
              <a:rPr lang="en-US" dirty="0"/>
              <a:t>Previous exams had harder (to grade) SQL questions</a:t>
            </a:r>
          </a:p>
          <a:p>
            <a:r>
              <a:rPr lang="en-US" dirty="0"/>
              <a:t>You will need to read “interesting” SQL queries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table_name</a:t>
            </a:r>
            <a:r>
              <a:rPr lang="en-US" dirty="0"/>
              <a:t> AS (…) SELECT … </a:t>
            </a:r>
          </a:p>
          <a:p>
            <a:pPr lvl="1"/>
            <a:r>
              <a:rPr lang="en-US" dirty="0"/>
              <a:t>Interesting multiway joins</a:t>
            </a:r>
          </a:p>
          <a:p>
            <a:r>
              <a:rPr lang="en-US" dirty="0"/>
              <a:t>You should be familiar with basic schema concepts</a:t>
            </a:r>
          </a:p>
          <a:p>
            <a:pPr lvl="1"/>
            <a:r>
              <a:rPr lang="en-US" dirty="0"/>
              <a:t>Data types </a:t>
            </a:r>
          </a:p>
          <a:p>
            <a:pPr lvl="1"/>
            <a:r>
              <a:rPr lang="en-US" dirty="0"/>
              <a:t>Foreign key relationships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Estimation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3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7A68-F5B6-3642-91CA-7B04B450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918B-325A-4643-A893-CA06E05E5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be given the regex guide on the practice midterm</a:t>
            </a:r>
          </a:p>
          <a:p>
            <a:r>
              <a:rPr lang="en-US" dirty="0"/>
              <a:t>You should be able to construct regular expressions to match particular patterns</a:t>
            </a:r>
          </a:p>
          <a:p>
            <a:r>
              <a:rPr lang="en-US" dirty="0"/>
              <a:t>You should be able to read regular expressions and determine what they match</a:t>
            </a:r>
          </a:p>
        </p:txBody>
      </p:sp>
    </p:spTree>
    <p:extLst>
      <p:ext uri="{BB962C8B-B14F-4D97-AF65-F5344CB8AC3E}">
        <p14:creationId xmlns:p14="http://schemas.microsoft.com/office/powerpoint/2010/main" val="3457106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Univariate Relationships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Quantitative Data</a:t>
            </a:r>
          </a:p>
          <a:p>
            <a:pPr lvl="1"/>
            <a:r>
              <a:rPr lang="en-US" dirty="0"/>
              <a:t>Histograms, Box Plots, Rug Plots, Smoothed Interpolations (KDE </a:t>
            </a:r>
            <a:r>
              <a:rPr lang="mr-IN" dirty="0"/>
              <a:t>–</a:t>
            </a:r>
            <a:r>
              <a:rPr lang="en-US" dirty="0"/>
              <a:t> Kernel Density Estimators)</a:t>
            </a:r>
          </a:p>
          <a:p>
            <a:pPr lvl="1"/>
            <a:r>
              <a:rPr lang="en-US" dirty="0"/>
              <a:t>Look for symmetry, skew, spread, modes, gaps, outliers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Nominal &amp; Ordinal Data</a:t>
            </a:r>
          </a:p>
          <a:p>
            <a:pPr lvl="1"/>
            <a:r>
              <a:rPr lang="en-US" dirty="0"/>
              <a:t>Bar plots (sorted by frequency or ordinal dimension)</a:t>
            </a:r>
          </a:p>
          <a:p>
            <a:pPr lvl="1"/>
            <a:r>
              <a:rPr lang="en-US" dirty="0"/>
              <a:t>Look for skew, frequent and rare categories, or invalid categories</a:t>
            </a:r>
          </a:p>
          <a:p>
            <a:pPr lvl="1"/>
            <a:r>
              <a:rPr lang="en-US" dirty="0"/>
              <a:t>Consider grouping categories and repeating analysis</a:t>
            </a:r>
          </a:p>
        </p:txBody>
      </p:sp>
    </p:spTree>
    <p:extLst>
      <p:ext uri="{BB962C8B-B14F-4D97-AF65-F5344CB8AC3E}">
        <p14:creationId xmlns:p14="http://schemas.microsoft.com/office/powerpoint/2010/main" val="177521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543464" y="1764561"/>
            <a:ext cx="6934187" cy="4622791"/>
            <a:chOff x="5543464" y="1764561"/>
            <a:chExt cx="6934187" cy="46227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3464" y="1764561"/>
              <a:ext cx="6934187" cy="462279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622735" y="2431864"/>
              <a:ext cx="85632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Main </a:t>
              </a:r>
              <a:br>
                <a:rPr lang="en-US"/>
              </a:br>
              <a:r>
                <a:rPr lang="en-US"/>
                <a:t>Mode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48712" y="4075956"/>
              <a:ext cx="1114408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Second </a:t>
              </a:r>
              <a:br>
                <a:rPr lang="en-US"/>
              </a:br>
              <a:r>
                <a:rPr lang="en-US"/>
                <a:t>Mode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3839090">
              <a:off x="8610595" y="4392683"/>
              <a:ext cx="138371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Skew Right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71861" y="5421065"/>
              <a:ext cx="7008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Gap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64708" y="5095435"/>
              <a:ext cx="100700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Outliers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12358" y="5962541"/>
              <a:ext cx="62068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Rug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897630" y="4695740"/>
              <a:ext cx="13051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Histogram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8622735" y="5840146"/>
              <a:ext cx="54053" cy="203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448712" y="2790248"/>
              <a:ext cx="1410964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/>
                <a:t>Smoothed </a:t>
              </a:r>
              <a:br>
                <a:rPr lang="en-US"/>
              </a:br>
              <a:r>
                <a:rPr lang="en-US"/>
                <a:t>Density </a:t>
              </a:r>
              <a:br>
                <a:rPr lang="en-US"/>
              </a:br>
              <a:r>
                <a:rPr lang="en-US"/>
                <a:t>Estimator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7661282" y="3721481"/>
              <a:ext cx="551076" cy="1363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91" y="7662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Histograms, Rug Plots, and KDE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22" y="1254265"/>
            <a:ext cx="11116235" cy="5240664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Describes distribution of data </a:t>
            </a:r>
            <a:r>
              <a:rPr lang="mr-IN" dirty="0"/>
              <a:t>–</a:t>
            </a:r>
            <a:r>
              <a:rPr lang="en-US" dirty="0"/>
              <a:t> relative prevalence of values</a:t>
            </a:r>
          </a:p>
          <a:p>
            <a:r>
              <a:rPr lang="en-US" dirty="0"/>
              <a:t>Histogram</a:t>
            </a:r>
          </a:p>
          <a:p>
            <a:pPr lvl="1"/>
            <a:r>
              <a:rPr lang="en-US" dirty="0"/>
              <a:t>relative frequency of values </a:t>
            </a:r>
          </a:p>
          <a:p>
            <a:pPr lvl="1"/>
            <a:r>
              <a:rPr lang="en-US" dirty="0"/>
              <a:t>Tradeoff of bin sizes</a:t>
            </a:r>
          </a:p>
          <a:p>
            <a:r>
              <a:rPr lang="en-US" dirty="0"/>
              <a:t>Rug Plot</a:t>
            </a:r>
          </a:p>
          <a:p>
            <a:pPr lvl="1"/>
            <a:r>
              <a:rPr lang="en-US" dirty="0"/>
              <a:t>Shows the actual data </a:t>
            </a:r>
            <a:br>
              <a:rPr lang="en-US" dirty="0"/>
            </a:br>
            <a:r>
              <a:rPr lang="en-US" dirty="0"/>
              <a:t>locations</a:t>
            </a:r>
          </a:p>
          <a:p>
            <a:r>
              <a:rPr lang="en-US" dirty="0"/>
              <a:t>Smoothed density estimator</a:t>
            </a:r>
          </a:p>
          <a:p>
            <a:pPr lvl="1"/>
            <a:r>
              <a:rPr lang="en-US" dirty="0"/>
              <a:t>Tradeoff of “bandwidth” </a:t>
            </a:r>
            <a:br>
              <a:rPr lang="en-US" dirty="0"/>
            </a:br>
            <a:r>
              <a:rPr lang="en-US" dirty="0"/>
              <a:t>parameter (more on this later) </a:t>
            </a:r>
          </a:p>
        </p:txBody>
      </p:sp>
    </p:spTree>
    <p:extLst>
      <p:ext uri="{BB962C8B-B14F-4D97-AF65-F5344CB8AC3E}">
        <p14:creationId xmlns:p14="http://schemas.microsoft.com/office/powerpoint/2010/main" val="1059138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Techniques of Visualization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9842" y="1124679"/>
            <a:ext cx="11932158" cy="583511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Scale:</a:t>
            </a:r>
            <a:r>
              <a:rPr lang="en-US" dirty="0"/>
              <a:t> ranges of values and how they are presented</a:t>
            </a:r>
          </a:p>
          <a:p>
            <a:pPr lvl="1"/>
            <a:r>
              <a:rPr lang="en-US" dirty="0"/>
              <a:t>Units, starting points, zoom,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Conditioning:</a:t>
            </a:r>
            <a:r>
              <a:rPr lang="en-US" dirty="0"/>
              <a:t> breakdown visualization across dimensions for comparison (e.g., separate lines for males and females)</a:t>
            </a:r>
          </a:p>
          <a:p>
            <a:r>
              <a:rPr lang="en-US" b="1" dirty="0"/>
              <a:t>Perception</a:t>
            </a:r>
          </a:p>
          <a:p>
            <a:pPr lvl="1"/>
            <a:r>
              <a:rPr lang="en-US" b="1" dirty="0"/>
              <a:t>Length</a:t>
            </a:r>
            <a:r>
              <a:rPr lang="en-US" dirty="0"/>
              <a:t>: encode relative magnitude</a:t>
            </a:r>
            <a:r>
              <a:rPr lang="en-US" b="1" dirty="0"/>
              <a:t> </a:t>
            </a:r>
            <a:r>
              <a:rPr lang="en-US" dirty="0"/>
              <a:t>(best for comparison)</a:t>
            </a:r>
            <a:endParaRPr lang="en-US" b="1" dirty="0"/>
          </a:p>
          <a:p>
            <a:pPr lvl="1"/>
            <a:r>
              <a:rPr lang="en-US" b="1" dirty="0"/>
              <a:t>Color</a:t>
            </a:r>
            <a:r>
              <a:rPr lang="en-US" dirty="0"/>
              <a:t>: encode conditioning and additional dimensions and</a:t>
            </a:r>
          </a:p>
          <a:p>
            <a:r>
              <a:rPr lang="en-US" b="1" dirty="0"/>
              <a:t>Transformations: </a:t>
            </a:r>
            <a:r>
              <a:rPr lang="en-US" dirty="0"/>
              <a:t>to linearize relationships highlight important trends </a:t>
            </a:r>
          </a:p>
          <a:p>
            <a:pPr lvl="1"/>
            <a:r>
              <a:rPr lang="en-US" dirty="0"/>
              <a:t>Symmetrize distribution</a:t>
            </a:r>
          </a:p>
          <a:p>
            <a:pPr lvl="1"/>
            <a:r>
              <a:rPr lang="en-US" dirty="0"/>
              <a:t>Linearize relationships (e.g., Tukey </a:t>
            </a:r>
            <a:r>
              <a:rPr lang="en-US" dirty="0" err="1"/>
              <a:t>Mosteller</a:t>
            </a:r>
            <a:r>
              <a:rPr lang="en-US" dirty="0"/>
              <a:t> Bulge)</a:t>
            </a:r>
          </a:p>
          <a:p>
            <a:r>
              <a:rPr lang="en-US" dirty="0"/>
              <a:t>Things to avoid stacking, jiggling, chart junk, and over plotting</a:t>
            </a:r>
          </a:p>
        </p:txBody>
      </p:sp>
    </p:spTree>
    <p:extLst>
      <p:ext uri="{BB962C8B-B14F-4D97-AF65-F5344CB8AC3E}">
        <p14:creationId xmlns:p14="http://schemas.microsoft.com/office/powerpoint/2010/main" val="111399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F241-F7D8-F44E-AEF2-C0933BD1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81" y="117199"/>
            <a:ext cx="10801350" cy="1325563"/>
          </a:xfrm>
        </p:spPr>
        <p:txBody>
          <a:bodyPr/>
          <a:lstStyle/>
          <a:p>
            <a:r>
              <a:rPr lang="en-US" dirty="0"/>
              <a:t>Bad Plot Terminology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78D6F6-3E0B-2341-9095-3C9EC3B65155}"/>
              </a:ext>
            </a:extLst>
          </p:cNvPr>
          <p:cNvGrpSpPr/>
          <p:nvPr/>
        </p:nvGrpSpPr>
        <p:grpSpPr>
          <a:xfrm>
            <a:off x="296068" y="1335405"/>
            <a:ext cx="3670300" cy="2482849"/>
            <a:chOff x="296068" y="1335405"/>
            <a:chExt cx="3670300" cy="2482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6D3445-0609-EB42-812D-C83B3444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68" y="1824354"/>
              <a:ext cx="3670300" cy="19939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3DF0A8-7399-A749-BDED-FCC098EC20B1}"/>
                </a:ext>
              </a:extLst>
            </p:cNvPr>
            <p:cNvSpPr txBox="1"/>
            <p:nvPr/>
          </p:nvSpPr>
          <p:spPr>
            <a:xfrm>
              <a:off x="839704" y="1335405"/>
              <a:ext cx="279275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Pie charts </a:t>
              </a:r>
              <a:r>
                <a:rPr lang="en-US" dirty="0">
                  <a:sym typeface="Wingdings" pitchFamily="2" charset="2"/>
                </a:rPr>
                <a:t> Bar charts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F213BF-6B4F-3243-8AE9-59E7AD862157}"/>
              </a:ext>
            </a:extLst>
          </p:cNvPr>
          <p:cNvGrpSpPr/>
          <p:nvPr/>
        </p:nvGrpSpPr>
        <p:grpSpPr>
          <a:xfrm>
            <a:off x="4417515" y="1335405"/>
            <a:ext cx="3949700" cy="2452132"/>
            <a:chOff x="4417515" y="1335405"/>
            <a:chExt cx="3949700" cy="24521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C0FAB-D4CF-7B45-9632-B3ED18F6925E}"/>
                </a:ext>
              </a:extLst>
            </p:cNvPr>
            <p:cNvSpPr txBox="1"/>
            <p:nvPr/>
          </p:nvSpPr>
          <p:spPr>
            <a:xfrm>
              <a:off x="4563980" y="1335405"/>
              <a:ext cx="365677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Eliminate Stacking and Jiggling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792172-AB48-154D-B8A3-F6970AB2D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7515" y="1704737"/>
              <a:ext cx="3949700" cy="20828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1937A4-CD65-304D-8FFF-520F4DF347C7}"/>
              </a:ext>
            </a:extLst>
          </p:cNvPr>
          <p:cNvGrpSpPr/>
          <p:nvPr/>
        </p:nvGrpSpPr>
        <p:grpSpPr>
          <a:xfrm>
            <a:off x="8952516" y="786130"/>
            <a:ext cx="2867046" cy="4957378"/>
            <a:chOff x="8952516" y="786130"/>
            <a:chExt cx="2867046" cy="49573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E48811-D105-9747-9DBC-67353EE4EF9B}"/>
                </a:ext>
              </a:extLst>
            </p:cNvPr>
            <p:cNvGrpSpPr/>
            <p:nvPr/>
          </p:nvGrpSpPr>
          <p:grpSpPr>
            <a:xfrm>
              <a:off x="8952516" y="1155462"/>
              <a:ext cx="2867046" cy="4588046"/>
              <a:chOff x="3890422" y="524850"/>
              <a:chExt cx="3730181" cy="596929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F9821F0-BFFE-E949-B23A-D394A013F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5080" y="3143081"/>
                <a:ext cx="3375523" cy="335106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9BD2480-F259-174D-947D-E95364718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0422" y="524850"/>
                <a:ext cx="3657320" cy="2578267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E5B99A-17E3-8A48-B394-DB5AAEF0E4E1}"/>
                </a:ext>
              </a:extLst>
            </p:cNvPr>
            <p:cNvSpPr txBox="1"/>
            <p:nvPr/>
          </p:nvSpPr>
          <p:spPr>
            <a:xfrm>
              <a:off x="9615476" y="786130"/>
              <a:ext cx="16514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Over plotting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325035-6A54-264F-86DE-34B5F8202B1C}"/>
              </a:ext>
            </a:extLst>
          </p:cNvPr>
          <p:cNvGrpSpPr/>
          <p:nvPr/>
        </p:nvGrpSpPr>
        <p:grpSpPr>
          <a:xfrm>
            <a:off x="21851" y="4166390"/>
            <a:ext cx="6835161" cy="2135664"/>
            <a:chOff x="21851" y="4166390"/>
            <a:chExt cx="6835161" cy="21356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89661B7-8BD2-AA4F-9206-85331381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924" y="4166390"/>
              <a:ext cx="3589352" cy="213566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AC54A2D-BEC6-864A-8131-EF31BB642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4276" y="4378385"/>
              <a:ext cx="2552736" cy="192366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B1E0B6-FBEC-7548-AEEE-58D62A65F9F0}"/>
                </a:ext>
              </a:extLst>
            </p:cNvPr>
            <p:cNvSpPr txBox="1"/>
            <p:nvPr/>
          </p:nvSpPr>
          <p:spPr>
            <a:xfrm>
              <a:off x="21851" y="4878740"/>
              <a:ext cx="817853" cy="71096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Chart</a:t>
              </a:r>
              <a:br>
                <a:rPr lang="en-US" dirty="0"/>
              </a:br>
              <a:r>
                <a:rPr lang="en-US" dirty="0"/>
                <a:t>Junk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0C86C3-EEDC-F047-9B9C-8CE6B876472F}"/>
              </a:ext>
            </a:extLst>
          </p:cNvPr>
          <p:cNvGrpSpPr/>
          <p:nvPr/>
        </p:nvGrpSpPr>
        <p:grpSpPr>
          <a:xfrm>
            <a:off x="6873686" y="3846036"/>
            <a:ext cx="4574293" cy="2954146"/>
            <a:chOff x="6873686" y="3846036"/>
            <a:chExt cx="4574293" cy="295414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E4FA953-9CB9-F347-98FD-6365ADB7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3686" y="3846036"/>
              <a:ext cx="1523232" cy="295414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AB8332-60E7-9645-95AF-9617CC49AD00}"/>
                </a:ext>
              </a:extLst>
            </p:cNvPr>
            <p:cNvSpPr txBox="1"/>
            <p:nvPr/>
          </p:nvSpPr>
          <p:spPr>
            <a:xfrm>
              <a:off x="8560650" y="5886450"/>
              <a:ext cx="288732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Area</a:t>
              </a:r>
            </a:p>
            <a:p>
              <a:r>
                <a:rPr lang="en-US" dirty="0"/>
                <a:t>Perception + Chart Junk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5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HChist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315" b="-15315"/>
          <a:stretch>
            <a:fillRect/>
          </a:stretch>
        </p:blipFill>
        <p:spPr>
          <a:xfrm>
            <a:off x="985434" y="26753"/>
            <a:ext cx="4879383" cy="4097547"/>
          </a:xfrm>
          <a:prstGeom prst="rect">
            <a:avLst/>
          </a:prstGeom>
        </p:spPr>
      </p:pic>
      <p:pic>
        <p:nvPicPr>
          <p:cNvPr id="5" name="Content Placeholder 7" descr="HClog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315" b="-15315"/>
          <a:stretch>
            <a:fillRect/>
          </a:stretch>
        </p:blipFill>
        <p:spPr>
          <a:xfrm>
            <a:off x="6319434" y="26753"/>
            <a:ext cx="4879383" cy="4097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67" y="0"/>
            <a:ext cx="10801350" cy="1325563"/>
          </a:xfrm>
        </p:spPr>
        <p:txBody>
          <a:bodyPr/>
          <a:lstStyle/>
          <a:p>
            <a:r>
              <a:rPr lang="en-US" dirty="0"/>
              <a:t>Log Transformations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23"/>
          <a:stretch/>
        </p:blipFill>
        <p:spPr>
          <a:xfrm>
            <a:off x="534450" y="3621869"/>
            <a:ext cx="5486400" cy="3236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76"/>
          <a:stretch/>
        </p:blipFill>
        <p:spPr>
          <a:xfrm>
            <a:off x="6315801" y="3621869"/>
            <a:ext cx="5486400" cy="320857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605341" y="4585776"/>
            <a:ext cx="518952" cy="6541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605341" y="1686570"/>
            <a:ext cx="518952" cy="6541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0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213A-816A-AA42-A2C4-E2F10690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Linearizing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010E8-003F-B14C-9CAA-5BA6484E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5" y="1646238"/>
            <a:ext cx="3477091" cy="2417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5E3A0-AE89-054C-870E-E9F94A10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0415"/>
            <a:ext cx="3774596" cy="241722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890A545-C1A9-E24D-A70F-0B4A09E9F28F}"/>
              </a:ext>
            </a:extLst>
          </p:cNvPr>
          <p:cNvGrpSpPr/>
          <p:nvPr/>
        </p:nvGrpSpPr>
        <p:grpSpPr>
          <a:xfrm>
            <a:off x="3816985" y="1646238"/>
            <a:ext cx="4477750" cy="2417229"/>
            <a:chOff x="3816985" y="1646238"/>
            <a:chExt cx="4477750" cy="24172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EED852-BCF5-B940-AB9E-8A4F54A05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7644" y="1646238"/>
              <a:ext cx="3477091" cy="2417229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8866548-29CF-BA44-9C8A-81913336ED45}"/>
                </a:ext>
              </a:extLst>
            </p:cNvPr>
            <p:cNvSpPr/>
            <p:nvPr/>
          </p:nvSpPr>
          <p:spPr>
            <a:xfrm>
              <a:off x="3996676" y="2513086"/>
              <a:ext cx="563173" cy="345171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D7DABC-69C3-3D40-98DF-99BDE9CC1666}"/>
                </a:ext>
              </a:extLst>
            </p:cNvPr>
            <p:cNvSpPr txBox="1"/>
            <p:nvPr/>
          </p:nvSpPr>
          <p:spPr>
            <a:xfrm>
              <a:off x="3816985" y="2928169"/>
              <a:ext cx="87876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Log(x)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CAFF5D-38F4-C946-9B9D-64846BD78FED}"/>
              </a:ext>
            </a:extLst>
          </p:cNvPr>
          <p:cNvGrpSpPr/>
          <p:nvPr/>
        </p:nvGrpSpPr>
        <p:grpSpPr>
          <a:xfrm>
            <a:off x="3832465" y="4230856"/>
            <a:ext cx="4462270" cy="2417229"/>
            <a:chOff x="3832465" y="4230856"/>
            <a:chExt cx="4462270" cy="24172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7F1AD4-3BD9-4047-A771-D239AF6D4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485" y="4230856"/>
              <a:ext cx="3607250" cy="2417229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BCAFC8CC-E2D9-7041-8F0F-5D6A688A6618}"/>
                </a:ext>
              </a:extLst>
            </p:cNvPr>
            <p:cNvSpPr/>
            <p:nvPr/>
          </p:nvSpPr>
          <p:spPr>
            <a:xfrm>
              <a:off x="3996675" y="5094299"/>
              <a:ext cx="563173" cy="345171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AC6C62-3178-1C42-B522-3331BF4FCE3A}"/>
                </a:ext>
              </a:extLst>
            </p:cNvPr>
            <p:cNvSpPr txBox="1"/>
            <p:nvPr/>
          </p:nvSpPr>
          <p:spPr>
            <a:xfrm>
              <a:off x="3832465" y="5512787"/>
              <a:ext cx="89159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Log(y)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C5AE8EF-51A1-4041-829D-F986371B9237}"/>
              </a:ext>
            </a:extLst>
          </p:cNvPr>
          <p:cNvGrpSpPr/>
          <p:nvPr/>
        </p:nvGrpSpPr>
        <p:grpSpPr>
          <a:xfrm>
            <a:off x="8600002" y="2567726"/>
            <a:ext cx="3007279" cy="2762882"/>
            <a:chOff x="8787727" y="2591949"/>
            <a:chExt cx="3007279" cy="276288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D7F16F4-B381-B947-8B92-6138AD323432}"/>
                </a:ext>
              </a:extLst>
            </p:cNvPr>
            <p:cNvCxnSpPr/>
            <p:nvPr/>
          </p:nvCxnSpPr>
          <p:spPr>
            <a:xfrm>
              <a:off x="9598172" y="2591949"/>
              <a:ext cx="0" cy="27628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A46021-DDE0-614E-A1AA-791B5A710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727" y="4057907"/>
              <a:ext cx="274219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74E9AED-3A3B-654B-87C6-F606240F3C7A}"/>
                </a:ext>
              </a:extLst>
            </p:cNvPr>
            <p:cNvSpPr/>
            <p:nvPr/>
          </p:nvSpPr>
          <p:spPr>
            <a:xfrm>
              <a:off x="9640562" y="2607159"/>
              <a:ext cx="2089192" cy="1380683"/>
            </a:xfrm>
            <a:custGeom>
              <a:avLst/>
              <a:gdLst>
                <a:gd name="connsiteX0" fmla="*/ 0 w 1980191"/>
                <a:gd name="connsiteY0" fmla="*/ 1041569 h 1093492"/>
                <a:gd name="connsiteX1" fmla="*/ 859899 w 1980191"/>
                <a:gd name="connsiteY1" fmla="*/ 974957 h 1093492"/>
                <a:gd name="connsiteX2" fmla="*/ 1980191 w 1980191"/>
                <a:gd name="connsiteY2" fmla="*/ 0 h 1093492"/>
                <a:gd name="connsiteX0" fmla="*/ 0 w 1980191"/>
                <a:gd name="connsiteY0" fmla="*/ 1041569 h 1051047"/>
                <a:gd name="connsiteX1" fmla="*/ 1180847 w 1980191"/>
                <a:gd name="connsiteY1" fmla="*/ 738787 h 1051047"/>
                <a:gd name="connsiteX2" fmla="*/ 1980191 w 1980191"/>
                <a:gd name="connsiteY2" fmla="*/ 0 h 1051047"/>
                <a:gd name="connsiteX0" fmla="*/ 0 w 1980191"/>
                <a:gd name="connsiteY0" fmla="*/ 1041569 h 1041569"/>
                <a:gd name="connsiteX1" fmla="*/ 1180847 w 1980191"/>
                <a:gd name="connsiteY1" fmla="*/ 738787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180847 w 1980191"/>
                <a:gd name="connsiteY1" fmla="*/ 738787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410961 w 1980191"/>
                <a:gd name="connsiteY1" fmla="*/ 732731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410961 w 1980191"/>
                <a:gd name="connsiteY1" fmla="*/ 732731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0191" h="1041569">
                  <a:moveTo>
                    <a:pt x="0" y="1041569"/>
                  </a:moveTo>
                  <a:cubicBezTo>
                    <a:pt x="1114236" y="978994"/>
                    <a:pt x="1744021" y="728695"/>
                    <a:pt x="1980191" y="0"/>
                  </a:cubicBezTo>
                </a:path>
              </a:pathLst>
            </a:cu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1F7E8C-6D2F-1849-A6F8-9D468E710E36}"/>
                </a:ext>
              </a:extLst>
            </p:cNvPr>
            <p:cNvSpPr txBox="1"/>
            <p:nvPr/>
          </p:nvSpPr>
          <p:spPr>
            <a:xfrm rot="19860953">
              <a:off x="10718806" y="3557889"/>
              <a:ext cx="89159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Log(y)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1B3DD53-5885-794F-BB21-654A7E1E4FEB}"/>
                </a:ext>
              </a:extLst>
            </p:cNvPr>
            <p:cNvSpPr/>
            <p:nvPr/>
          </p:nvSpPr>
          <p:spPr>
            <a:xfrm rot="11152952">
              <a:off x="9705814" y="2719939"/>
              <a:ext cx="2089192" cy="1380683"/>
            </a:xfrm>
            <a:custGeom>
              <a:avLst/>
              <a:gdLst>
                <a:gd name="connsiteX0" fmla="*/ 0 w 1980191"/>
                <a:gd name="connsiteY0" fmla="*/ 1041569 h 1093492"/>
                <a:gd name="connsiteX1" fmla="*/ 859899 w 1980191"/>
                <a:gd name="connsiteY1" fmla="*/ 974957 h 1093492"/>
                <a:gd name="connsiteX2" fmla="*/ 1980191 w 1980191"/>
                <a:gd name="connsiteY2" fmla="*/ 0 h 1093492"/>
                <a:gd name="connsiteX0" fmla="*/ 0 w 1980191"/>
                <a:gd name="connsiteY0" fmla="*/ 1041569 h 1051047"/>
                <a:gd name="connsiteX1" fmla="*/ 1180847 w 1980191"/>
                <a:gd name="connsiteY1" fmla="*/ 738787 h 1051047"/>
                <a:gd name="connsiteX2" fmla="*/ 1980191 w 1980191"/>
                <a:gd name="connsiteY2" fmla="*/ 0 h 1051047"/>
                <a:gd name="connsiteX0" fmla="*/ 0 w 1980191"/>
                <a:gd name="connsiteY0" fmla="*/ 1041569 h 1041569"/>
                <a:gd name="connsiteX1" fmla="*/ 1180847 w 1980191"/>
                <a:gd name="connsiteY1" fmla="*/ 738787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180847 w 1980191"/>
                <a:gd name="connsiteY1" fmla="*/ 738787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410961 w 1980191"/>
                <a:gd name="connsiteY1" fmla="*/ 732731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410961 w 1980191"/>
                <a:gd name="connsiteY1" fmla="*/ 732731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0191" h="1041569">
                  <a:moveTo>
                    <a:pt x="0" y="1041569"/>
                  </a:moveTo>
                  <a:cubicBezTo>
                    <a:pt x="1114236" y="978994"/>
                    <a:pt x="1744021" y="728695"/>
                    <a:pt x="1980191" y="0"/>
                  </a:cubicBez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17B55A-7094-4545-8C27-7458829B90E5}"/>
                </a:ext>
              </a:extLst>
            </p:cNvPr>
            <p:cNvSpPr txBox="1"/>
            <p:nvPr/>
          </p:nvSpPr>
          <p:spPr>
            <a:xfrm rot="19860953">
              <a:off x="9969235" y="2623804"/>
              <a:ext cx="87876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Log(x)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28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06" y="204928"/>
            <a:ext cx="10801350" cy="1325563"/>
          </a:xfrm>
        </p:spPr>
        <p:txBody>
          <a:bodyPr/>
          <a:lstStyle/>
          <a:p>
            <a:r>
              <a:rPr lang="en-US" dirty="0"/>
              <a:t>Dealing with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87" y="1440180"/>
            <a:ext cx="11763013" cy="5417820"/>
          </a:xfrm>
        </p:spPr>
        <p:txBody>
          <a:bodyPr>
            <a:normAutofit/>
          </a:bodyPr>
          <a:lstStyle/>
          <a:p>
            <a:r>
              <a:rPr lang="en-US" b="1" dirty="0"/>
              <a:t>Big n</a:t>
            </a:r>
            <a:r>
              <a:rPr lang="en-US" dirty="0"/>
              <a:t> (many rows)</a:t>
            </a:r>
          </a:p>
          <a:p>
            <a:pPr lvl="1"/>
            <a:r>
              <a:rPr lang="en-US" dirty="0"/>
              <a:t>Aggregation &amp; Smoothing </a:t>
            </a:r>
            <a:r>
              <a:rPr lang="mr-IN" dirty="0"/>
              <a:t>–</a:t>
            </a:r>
            <a:r>
              <a:rPr lang="en-US" dirty="0"/>
              <a:t> compute summaries over groups/regions</a:t>
            </a:r>
          </a:p>
          <a:p>
            <a:pPr lvl="2"/>
            <a:r>
              <a:rPr lang="en-US" dirty="0"/>
              <a:t>Sliding windows, kernel density smoothing</a:t>
            </a:r>
          </a:p>
          <a:p>
            <a:pPr lvl="1"/>
            <a:r>
              <a:rPr lang="en-US" dirty="0"/>
              <a:t>Set transparency or use contour plots to avoid over-plotting</a:t>
            </a:r>
          </a:p>
          <a:p>
            <a:r>
              <a:rPr lang="en-US" b="1" dirty="0"/>
              <a:t>Big p</a:t>
            </a:r>
            <a:r>
              <a:rPr lang="en-US" dirty="0"/>
              <a:t> (many columns)</a:t>
            </a:r>
          </a:p>
          <a:p>
            <a:pPr lvl="1"/>
            <a:r>
              <a:rPr lang="en-US" dirty="0"/>
              <a:t>Create new hybrid columns that summarize multiple columns</a:t>
            </a:r>
          </a:p>
          <a:p>
            <a:pPr lvl="2"/>
            <a:r>
              <a:rPr lang="en-US" b="1" dirty="0"/>
              <a:t>Example</a:t>
            </a:r>
            <a:r>
              <a:rPr lang="en-US" dirty="0"/>
              <a:t>: total sources of revenue instead of revenue by product</a:t>
            </a:r>
          </a:p>
          <a:p>
            <a:pPr lvl="1"/>
            <a:r>
              <a:rPr lang="en-US" dirty="0"/>
              <a:t>Use dimensionality reduction techniques to automatically derive columns that preserve the relationships between records (e.g., distances)</a:t>
            </a:r>
          </a:p>
          <a:p>
            <a:pPr lvl="2"/>
            <a:r>
              <a:rPr lang="en-US" dirty="0"/>
              <a:t>PCA </a:t>
            </a:r>
            <a:r>
              <a:rPr lang="mr-IN" dirty="0"/>
              <a:t>–</a:t>
            </a:r>
            <a:r>
              <a:rPr lang="en-US" dirty="0"/>
              <a:t> not required to know PCA for the exam.</a:t>
            </a:r>
          </a:p>
        </p:txBody>
      </p:sp>
    </p:spTree>
    <p:extLst>
      <p:ext uri="{BB962C8B-B14F-4D97-AF65-F5344CB8AC3E}">
        <p14:creationId xmlns:p14="http://schemas.microsoft.com/office/powerpoint/2010/main" val="183772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18" y="2211758"/>
            <a:ext cx="6757351" cy="4646242"/>
          </a:xfrm>
          <a:prstGeom prst="rect">
            <a:avLst/>
          </a:prstGeom>
        </p:spPr>
      </p:pic>
      <p:pic>
        <p:nvPicPr>
          <p:cNvPr id="7" name="Picture 6" descr="pts3v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2085"/>
            <a:ext cx="744865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4504" y="1815587"/>
            <a:ext cx="386414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Sum the 3 kernels at each point to get the density curve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068" y="6387832"/>
            <a:ext cx="20569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Gaussian Kernels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53" y="5526028"/>
            <a:ext cx="5918200" cy="1130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36" y="803435"/>
            <a:ext cx="4851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Analytically using calculus</a:t>
            </a:r>
          </a:p>
          <a:p>
            <a:pPr lvl="1"/>
            <a:r>
              <a:rPr lang="en-US" sz="2000" dirty="0"/>
              <a:t>Numerically using gradient descent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63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42682" y="0"/>
            <a:ext cx="5319500" cy="3657600"/>
            <a:chOff x="4943726" y="-89694"/>
            <a:chExt cx="5319500" cy="3657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3726" y="-89694"/>
              <a:ext cx="5319500" cy="3657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7431" y="671171"/>
              <a:ext cx="1663700" cy="3302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161090" y="0"/>
            <a:ext cx="5319499" cy="3657600"/>
            <a:chOff x="0" y="-89694"/>
            <a:chExt cx="5319499" cy="3657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89694"/>
              <a:ext cx="5319499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4438" y="662500"/>
              <a:ext cx="1676400" cy="3302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41591" y="3355972"/>
            <a:ext cx="5319499" cy="3657600"/>
            <a:chOff x="4943726" y="3355972"/>
            <a:chExt cx="5319499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3726" y="3355972"/>
              <a:ext cx="5319499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526" y="4004689"/>
              <a:ext cx="1447800" cy="330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59998" y="3355972"/>
            <a:ext cx="5319500" cy="3657600"/>
            <a:chOff x="0" y="3355972"/>
            <a:chExt cx="5319500" cy="3657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355972"/>
              <a:ext cx="5319500" cy="3657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70338" y="4061181"/>
              <a:ext cx="14605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480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the Population</a:t>
            </a:r>
            <a:endParaRPr lang="en-US" sz="11500" dirty="0">
              <a:uFillTx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558" y="0"/>
            <a:ext cx="10801350" cy="1325563"/>
          </a:xfrm>
        </p:spPr>
        <p:txBody>
          <a:bodyPr/>
          <a:lstStyle/>
          <a:p>
            <a:r>
              <a:rPr lang="en-US" dirty="0"/>
              <a:t>Data Collection and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31" y="1325563"/>
            <a:ext cx="11353800" cy="5685692"/>
          </a:xfrm>
        </p:spPr>
        <p:txBody>
          <a:bodyPr>
            <a:normAutofit/>
          </a:bodyPr>
          <a:lstStyle/>
          <a:p>
            <a:r>
              <a:rPr lang="en-US" sz="2400" b="1" dirty="0"/>
              <a:t>Census:</a:t>
            </a:r>
            <a:r>
              <a:rPr lang="en-US" sz="2400" dirty="0"/>
              <a:t> the </a:t>
            </a:r>
            <a:r>
              <a:rPr lang="en-US" sz="2400" i="1" dirty="0"/>
              <a:t>complete </a:t>
            </a:r>
            <a:r>
              <a:rPr lang="en-US" sz="2400" b="1" i="1" dirty="0"/>
              <a:t>population of interest</a:t>
            </a:r>
          </a:p>
          <a:p>
            <a:pPr lvl="1"/>
            <a:r>
              <a:rPr lang="en-US" sz="2000" dirty="0"/>
              <a:t>Important to identify the population of interest</a:t>
            </a:r>
          </a:p>
          <a:p>
            <a:pPr marL="14287" indent="0">
              <a:buNone/>
            </a:pPr>
            <a:r>
              <a:rPr lang="en-US" sz="2400" b="1" u="sng" dirty="0"/>
              <a:t>Probability Samples:</a:t>
            </a:r>
          </a:p>
          <a:p>
            <a:r>
              <a:rPr lang="en-US" sz="2400" b="1" dirty="0"/>
              <a:t>Simple Random Sample (</a:t>
            </a:r>
            <a:r>
              <a:rPr lang="en-US" sz="2400" b="1" u="sng" dirty="0"/>
              <a:t>SRS</a:t>
            </a:r>
            <a:r>
              <a:rPr lang="en-US" sz="2400" b="1" dirty="0"/>
              <a:t>):</a:t>
            </a:r>
            <a:r>
              <a:rPr lang="en-US" sz="2400" dirty="0"/>
              <a:t> a random subset where every subset has equal chance of being chosen</a:t>
            </a:r>
          </a:p>
          <a:p>
            <a:r>
              <a:rPr lang="en-US" sz="2400" b="1" dirty="0"/>
              <a:t>Stratified Sample: </a:t>
            </a:r>
            <a:r>
              <a:rPr lang="en-US" sz="2400" dirty="0"/>
              <a:t>population is partition into strata and a SRS is taken within each strata</a:t>
            </a:r>
          </a:p>
          <a:p>
            <a:pPr lvl="1"/>
            <a:r>
              <a:rPr lang="en-US" sz="2000" dirty="0"/>
              <a:t>Samples from each strata don’t need to be the same size</a:t>
            </a:r>
          </a:p>
          <a:p>
            <a:r>
              <a:rPr lang="en-US" sz="2400" b="1" dirty="0"/>
              <a:t>Cluster Sample: </a:t>
            </a:r>
            <a:r>
              <a:rPr lang="en-US" sz="2400" dirty="0"/>
              <a:t>divide population into groups, take an SRS of groups, and elements from each group are selected</a:t>
            </a:r>
          </a:p>
          <a:p>
            <a:pPr lvl="1"/>
            <a:r>
              <a:rPr lang="en-US" sz="2000" dirty="0"/>
              <a:t>Often take all elements (one-stage) may sample within groups (two-stage)</a:t>
            </a:r>
          </a:p>
        </p:txBody>
      </p:sp>
    </p:spTree>
    <p:extLst>
      <p:ext uri="{BB962C8B-B14F-4D97-AF65-F5344CB8AC3E}">
        <p14:creationId xmlns:p14="http://schemas.microsoft.com/office/powerpoint/2010/main" val="210787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558" y="386862"/>
            <a:ext cx="10801350" cy="1325563"/>
          </a:xfrm>
        </p:spPr>
        <p:txBody>
          <a:bodyPr/>
          <a:lstStyle/>
          <a:p>
            <a:r>
              <a:rPr lang="en-US" dirty="0"/>
              <a:t>Non Probability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425"/>
            <a:ext cx="10847522" cy="5392615"/>
          </a:xfrm>
        </p:spPr>
        <p:txBody>
          <a:bodyPr>
            <a:normAutofit/>
          </a:bodyPr>
          <a:lstStyle/>
          <a:p>
            <a:r>
              <a:rPr lang="en-US" b="1" dirty="0"/>
              <a:t>Administrative Sample</a:t>
            </a:r>
            <a:r>
              <a:rPr lang="en-US" dirty="0"/>
              <a:t>: </a:t>
            </a:r>
            <a:r>
              <a:rPr lang="en-US" i="1" dirty="0"/>
              <a:t>data collected to support an administrative purpose and not for research</a:t>
            </a:r>
          </a:p>
          <a:p>
            <a:pPr lvl="1"/>
            <a:r>
              <a:rPr lang="en-US" dirty="0"/>
              <a:t>Bigger isn’t always better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bias still an issue at scale</a:t>
            </a:r>
            <a:endParaRPr lang="en-US" b="1" dirty="0"/>
          </a:p>
          <a:p>
            <a:r>
              <a:rPr lang="en-US" b="1" dirty="0"/>
              <a:t>Voluntary Sample: </a:t>
            </a:r>
            <a:r>
              <a:rPr lang="en-US" dirty="0"/>
              <a:t>self-selected participation</a:t>
            </a:r>
          </a:p>
          <a:p>
            <a:pPr lvl="1"/>
            <a:r>
              <a:rPr lang="en-US" dirty="0"/>
              <a:t>Sensitive to self selection bias</a:t>
            </a:r>
          </a:p>
          <a:p>
            <a:r>
              <a:rPr lang="en-US" b="1" dirty="0"/>
              <a:t>Convenience Sample:</a:t>
            </a:r>
            <a:r>
              <a:rPr lang="en-US" dirty="0"/>
              <a:t> the data you have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often administrative</a:t>
            </a:r>
          </a:p>
        </p:txBody>
      </p:sp>
    </p:spTree>
    <p:extLst>
      <p:ext uri="{BB962C8B-B14F-4D97-AF65-F5344CB8AC3E}">
        <p14:creationId xmlns:p14="http://schemas.microsoft.com/office/powerpoint/2010/main" val="1218173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4874" y="1539259"/>
            <a:ext cx="11241329" cy="2852737"/>
          </a:xfrm>
        </p:spPr>
        <p:txBody>
          <a:bodyPr>
            <a:normAutofit/>
          </a:bodyPr>
          <a:lstStyle/>
          <a:p>
            <a:r>
              <a:rPr lang="en-US" sz="5400" dirty="0"/>
              <a:t>Data Cleaning and EDA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9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279132"/>
            <a:ext cx="1080135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2450" y="1604695"/>
            <a:ext cx="11040282" cy="4730158"/>
          </a:xfrm>
        </p:spPr>
        <p:txBody>
          <a:bodyPr>
            <a:normAutofit/>
          </a:bodyPr>
          <a:lstStyle/>
          <a:p>
            <a:r>
              <a:rPr lang="en-US" sz="3200" dirty="0"/>
              <a:t>Goals of EDA</a:t>
            </a:r>
          </a:p>
          <a:p>
            <a:pPr lvl="1"/>
            <a:r>
              <a:rPr lang="en-US" sz="2800" b="1" dirty="0"/>
              <a:t>Validate</a:t>
            </a:r>
            <a:r>
              <a:rPr lang="en-US" sz="2800" dirty="0"/>
              <a:t> the </a:t>
            </a:r>
            <a:r>
              <a:rPr lang="en-US" sz="2800" b="1" dirty="0"/>
              <a:t>data collection </a:t>
            </a:r>
            <a:r>
              <a:rPr lang="en-US" sz="2800" dirty="0"/>
              <a:t>and preparation</a:t>
            </a:r>
          </a:p>
          <a:p>
            <a:pPr lvl="1"/>
            <a:r>
              <a:rPr lang="en-US" sz="2800" b="1" dirty="0"/>
              <a:t>Confirm understanding</a:t>
            </a:r>
            <a:r>
              <a:rPr lang="en-US" sz="2800" dirty="0"/>
              <a:t> of the data</a:t>
            </a:r>
          </a:p>
          <a:p>
            <a:pPr lvl="1"/>
            <a:r>
              <a:rPr lang="en-US" sz="2800" dirty="0"/>
              <a:t>Search for </a:t>
            </a:r>
            <a:r>
              <a:rPr lang="en-US" sz="2800" b="1" dirty="0"/>
              <a:t>anomalies</a:t>
            </a:r>
            <a:r>
              <a:rPr lang="en-US" sz="2800" dirty="0"/>
              <a:t> or where data is </a:t>
            </a:r>
            <a:r>
              <a:rPr lang="en-US" sz="2800" b="1" dirty="0"/>
              <a:t>surprising</a:t>
            </a:r>
          </a:p>
          <a:p>
            <a:r>
              <a:rPr lang="en-US" sz="3200" dirty="0"/>
              <a:t>Iterative Exploratory Process</a:t>
            </a:r>
          </a:p>
          <a:p>
            <a:pPr lvl="1"/>
            <a:r>
              <a:rPr lang="en-US" sz="2800" dirty="0"/>
              <a:t>Analyze </a:t>
            </a:r>
            <a:r>
              <a:rPr lang="en-US" sz="2800" b="1" dirty="0"/>
              <a:t>summary statistics </a:t>
            </a:r>
            <a:r>
              <a:rPr lang="en-US" sz="2800" dirty="0"/>
              <a:t>and </a:t>
            </a:r>
            <a:r>
              <a:rPr lang="en-US" sz="2800" b="1" dirty="0"/>
              <a:t>data distributions</a:t>
            </a:r>
          </a:p>
          <a:p>
            <a:pPr lvl="1"/>
            <a:r>
              <a:rPr lang="en-US" sz="2800" b="1" dirty="0"/>
              <a:t>Transform </a:t>
            </a:r>
            <a:r>
              <a:rPr lang="en-US" sz="2800" dirty="0"/>
              <a:t>and </a:t>
            </a:r>
            <a:r>
              <a:rPr lang="en-US" sz="2800" b="1" dirty="0"/>
              <a:t>analyze relationships</a:t>
            </a:r>
            <a:r>
              <a:rPr lang="en-US" sz="2800" dirty="0"/>
              <a:t> between variables</a:t>
            </a:r>
          </a:p>
          <a:p>
            <a:pPr lvl="1"/>
            <a:r>
              <a:rPr lang="en-US" sz="2800" b="1" dirty="0"/>
              <a:t>Segment data</a:t>
            </a:r>
            <a:r>
              <a:rPr lang="en-US" sz="2800" dirty="0"/>
              <a:t> across informative dimensions (granularity)</a:t>
            </a:r>
          </a:p>
          <a:p>
            <a:pPr lvl="1"/>
            <a:r>
              <a:rPr lang="en-US" sz="2800" dirty="0"/>
              <a:t>Use </a:t>
            </a:r>
            <a:r>
              <a:rPr lang="en-US" sz="2800" b="1" u="sng" dirty="0"/>
              <a:t>visualizations</a:t>
            </a:r>
            <a:r>
              <a:rPr lang="en-US" sz="2800" dirty="0"/>
              <a:t> to build a deeper understanding</a:t>
            </a:r>
          </a:p>
          <a:p>
            <a:pPr lvl="1"/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135891" y="0"/>
            <a:ext cx="3766090" cy="2266236"/>
            <a:chOff x="8772041" y="-1"/>
            <a:chExt cx="3419959" cy="2279973"/>
          </a:xfrm>
        </p:grpSpPr>
        <p:pic>
          <p:nvPicPr>
            <p:cNvPr id="7" name="Shape 506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72041" y="-1"/>
              <a:ext cx="3419959" cy="2279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836813" y="1341297"/>
              <a:ext cx="142058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John Tukey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9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/>
              <a:t>Structure -- </a:t>
            </a:r>
            <a:r>
              <a:rPr lang="en-US" i="1" dirty="0"/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Granularity -- </a:t>
            </a:r>
            <a:r>
              <a:rPr lang="en-US" i="1" dirty="0"/>
              <a:t>how fine/coarse is each datum</a:t>
            </a:r>
          </a:p>
          <a:p>
            <a:pPr marL="471487" indent="-457200"/>
            <a:r>
              <a:rPr lang="en-US" b="1" dirty="0"/>
              <a:t>Scope -- </a:t>
            </a:r>
            <a:r>
              <a:rPr lang="en-US" i="1" dirty="0"/>
              <a:t>how (in)complete is the data</a:t>
            </a:r>
          </a:p>
          <a:p>
            <a:pPr marL="471487" indent="-457200"/>
            <a:r>
              <a:rPr lang="en-US" b="1" dirty="0"/>
              <a:t>Temporality -- </a:t>
            </a:r>
            <a:r>
              <a:rPr lang="en-US" i="1" dirty="0"/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Faithfulness -- </a:t>
            </a:r>
            <a:r>
              <a:rPr lang="en-US" i="1" dirty="0"/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3752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26" y="13252"/>
            <a:ext cx="10515600" cy="1325563"/>
          </a:xfrm>
        </p:spPr>
        <p:txBody>
          <a:bodyPr/>
          <a:lstStyle/>
          <a:p>
            <a:r>
              <a:rPr lang="en-US" dirty="0"/>
              <a:t>Rectangular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644" y="1170042"/>
            <a:ext cx="10515600" cy="5341776"/>
          </a:xfrm>
        </p:spPr>
        <p:txBody>
          <a:bodyPr>
            <a:normAutofit lnSpcReduction="10000"/>
          </a:bodyPr>
          <a:lstStyle/>
          <a:p>
            <a:pPr marL="14287" indent="0">
              <a:spcBef>
                <a:spcPts val="1200"/>
              </a:spcBef>
              <a:buNone/>
            </a:pPr>
            <a:r>
              <a:rPr lang="en-US" sz="2400" dirty="0"/>
              <a:t>We prefer rectangular data for data analysis (why?)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Regular structures are easy manipulate and analyze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A big part of data cleaning is about </a:t>
            </a:r>
            <a:br>
              <a:rPr lang="en-US" sz="2400" dirty="0"/>
            </a:br>
            <a:r>
              <a:rPr lang="en-US" sz="2400" dirty="0"/>
              <a:t>transforming data to be more rectangular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Two main variants</a:t>
            </a:r>
          </a:p>
          <a:p>
            <a:pPr lvl="1"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Tables (a.k.a. data-frames  in R/Python and relations in SQL)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Named columns with different types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Manipulated using data transformation languages</a:t>
            </a:r>
          </a:p>
          <a:p>
            <a:pPr lvl="3">
              <a:spcBef>
                <a:spcPts val="1200"/>
              </a:spcBef>
            </a:pPr>
            <a:r>
              <a:rPr lang="en-US" sz="1600" dirty="0"/>
              <a:t>map, filter, group by, join, project, 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Matrices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Numeric data of the same type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Manipulated using linear algebra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56962" y="844249"/>
          <a:ext cx="2589160" cy="21570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23645">
                  <a:extLst>
                    <a:ext uri="{9D8B030D-6E8A-4147-A177-3AD203B41FA5}">
                      <a16:colId xmlns:a16="http://schemas.microsoft.com/office/drawing/2014/main" val="20412282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2840335580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01680226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377643153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241941389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131465198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4763841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691741090"/>
                    </a:ext>
                  </a:extLst>
                </a:gridCol>
              </a:tblGrid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5889967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9647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799561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4878408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612583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48832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8012583" y="1879414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Records/Rows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11083" y="13252"/>
            <a:ext cx="288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Fields/Attributes/</a:t>
            </a:r>
            <a:br>
              <a:rPr lang="en-US" sz="2400" dirty="0"/>
            </a:br>
            <a:r>
              <a:rPr lang="en-US" sz="2400" dirty="0"/>
              <a:t>Features/Columns</a:t>
            </a:r>
          </a:p>
        </p:txBody>
      </p:sp>
    </p:spTree>
    <p:extLst>
      <p:ext uri="{BB962C8B-B14F-4D97-AF65-F5344CB8AC3E}">
        <p14:creationId xmlns:p14="http://schemas.microsoft.com/office/powerpoint/2010/main" val="5007958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60" y="155076"/>
            <a:ext cx="3794432" cy="1325563"/>
          </a:xfrm>
        </p:spPr>
        <p:txBody>
          <a:bodyPr/>
          <a:lstStyle/>
          <a:p>
            <a:r>
              <a:rPr lang="en-US" dirty="0"/>
              <a:t>Kinds of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83245" y="296124"/>
            <a:ext cx="192485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023" y="1184020"/>
            <a:ext cx="3889859" cy="4637104"/>
            <a:chOff x="457023" y="1184020"/>
            <a:chExt cx="3889859" cy="4637104"/>
          </a:xfrm>
        </p:grpSpPr>
        <p:sp>
          <p:nvSpPr>
            <p:cNvPr id="4" name="Rounded Rectangle 3"/>
            <p:cNvSpPr/>
            <p:nvPr/>
          </p:nvSpPr>
          <p:spPr>
            <a:xfrm>
              <a:off x="1136369" y="1916346"/>
              <a:ext cx="2531165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Quantitative Data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9281" y="3882132"/>
              <a:ext cx="2068195" cy="193899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Examples: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Price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Quantity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Temperature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Date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mr-IN" sz="2000" dirty="0"/>
                <a:t>…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7023" y="2970997"/>
              <a:ext cx="3889859" cy="70788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Numbers with meaning ratios or intervals.</a:t>
              </a:r>
            </a:p>
          </p:txBody>
        </p:sp>
        <p:cxnSp>
          <p:nvCxnSpPr>
            <p:cNvPr id="19" name="Straight Arrow Connector 18"/>
            <p:cNvCxnSpPr>
              <a:stCxn id="10" idx="2"/>
              <a:endCxn id="4" idx="0"/>
            </p:cNvCxnSpPr>
            <p:nvPr/>
          </p:nvCxnSpPr>
          <p:spPr>
            <a:xfrm flipH="1">
              <a:off x="2401952" y="1184020"/>
              <a:ext cx="1843723" cy="73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245675" y="1184020"/>
            <a:ext cx="5413880" cy="1301013"/>
            <a:chOff x="4245675" y="1184020"/>
            <a:chExt cx="5413880" cy="1301013"/>
          </a:xfrm>
        </p:grpSpPr>
        <p:sp>
          <p:nvSpPr>
            <p:cNvPr id="5" name="Rounded Rectangle 4"/>
            <p:cNvSpPr/>
            <p:nvPr/>
          </p:nvSpPr>
          <p:spPr>
            <a:xfrm>
              <a:off x="7128390" y="1597137"/>
              <a:ext cx="2531165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Categorical Data</a:t>
              </a:r>
            </a:p>
          </p:txBody>
        </p:sp>
        <p:cxnSp>
          <p:nvCxnSpPr>
            <p:cNvPr id="20" name="Straight Arrow Connector 19"/>
            <p:cNvCxnSpPr>
              <a:stCxn id="10" idx="2"/>
              <a:endCxn id="5" idx="1"/>
            </p:cNvCxnSpPr>
            <p:nvPr/>
          </p:nvCxnSpPr>
          <p:spPr>
            <a:xfrm>
              <a:off x="4245675" y="1184020"/>
              <a:ext cx="2882715" cy="857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38025" y="2485033"/>
            <a:ext cx="3955948" cy="3941115"/>
            <a:chOff x="4438025" y="2485033"/>
            <a:chExt cx="3955948" cy="3941115"/>
          </a:xfrm>
        </p:grpSpPr>
        <p:sp>
          <p:nvSpPr>
            <p:cNvPr id="6" name="Rounded Rectangle 5"/>
            <p:cNvSpPr/>
            <p:nvPr/>
          </p:nvSpPr>
          <p:spPr>
            <a:xfrm>
              <a:off x="5637521" y="3001410"/>
              <a:ext cx="1490869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Ordinal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19888" y="5102709"/>
              <a:ext cx="2811988" cy="13234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Examples: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Preferences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Level of education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mr-IN" sz="2000" dirty="0"/>
                <a:t>…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38025" y="3978086"/>
              <a:ext cx="3889859" cy="101566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Categories with orders but no consistent meaning if magnitudes or intervals</a:t>
              </a:r>
            </a:p>
          </p:txBody>
        </p:sp>
        <p:cxnSp>
          <p:nvCxnSpPr>
            <p:cNvPr id="23" name="Straight Arrow Connector 22"/>
            <p:cNvCxnSpPr>
              <a:stCxn id="5" idx="2"/>
              <a:endCxn id="6" idx="0"/>
            </p:cNvCxnSpPr>
            <p:nvPr/>
          </p:nvCxnSpPr>
          <p:spPr>
            <a:xfrm flipH="1">
              <a:off x="6382956" y="2485033"/>
              <a:ext cx="2011017" cy="516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251931" y="2485033"/>
            <a:ext cx="3889859" cy="4248892"/>
            <a:chOff x="8251931" y="2485033"/>
            <a:chExt cx="3889859" cy="4248892"/>
          </a:xfrm>
        </p:grpSpPr>
        <p:sp>
          <p:nvSpPr>
            <p:cNvPr id="7" name="Rounded Rectangle 6"/>
            <p:cNvSpPr/>
            <p:nvPr/>
          </p:nvSpPr>
          <p:spPr>
            <a:xfrm>
              <a:off x="9395279" y="3000655"/>
              <a:ext cx="1490869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Nominal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36722" y="5102709"/>
              <a:ext cx="2638864" cy="163121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Examples: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Political Affiliation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err="1"/>
                <a:t>CalD</a:t>
              </a:r>
              <a:r>
                <a:rPr lang="en-US" sz="2000" dirty="0"/>
                <a:t> number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mr-IN" sz="2000" dirty="0"/>
                <a:t>…</a:t>
              </a:r>
              <a:endParaRPr lang="en-US" sz="2000" dirty="0"/>
            </a:p>
            <a:p>
              <a:pPr marL="285750" indent="-285750">
                <a:buFont typeface="Arial" charset="0"/>
                <a:buChar char="•"/>
              </a:pP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51931" y="4121434"/>
              <a:ext cx="3889859" cy="70788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Categories with no </a:t>
              </a:r>
            </a:p>
            <a:p>
              <a:pPr algn="ctr"/>
              <a:r>
                <a:rPr lang="en-US" sz="2000" dirty="0"/>
                <a:t>specific ordering.</a:t>
              </a:r>
            </a:p>
          </p:txBody>
        </p:sp>
        <p:cxnSp>
          <p:nvCxnSpPr>
            <p:cNvPr id="28" name="Straight Arrow Connector 27"/>
            <p:cNvCxnSpPr>
              <a:stCxn id="5" idx="2"/>
              <a:endCxn id="7" idx="0"/>
            </p:cNvCxnSpPr>
            <p:nvPr/>
          </p:nvCxnSpPr>
          <p:spPr>
            <a:xfrm>
              <a:off x="8393973" y="2485033"/>
              <a:ext cx="1746741" cy="515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7479969" y="293404"/>
            <a:ext cx="455874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Note that categorical data can also be numbers and quantitative data may be stored as strings.</a:t>
            </a:r>
          </a:p>
        </p:txBody>
      </p:sp>
    </p:spTree>
    <p:extLst>
      <p:ext uri="{BB962C8B-B14F-4D97-AF65-F5344CB8AC3E}">
        <p14:creationId xmlns:p14="http://schemas.microsoft.com/office/powerpoint/2010/main" val="28299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0699" y="1781092"/>
            <a:ext cx="10916201" cy="4093352"/>
          </a:xfrm>
        </p:spPr>
        <p:txBody>
          <a:bodyPr>
            <a:normAutofit fontScale="90000"/>
          </a:bodyPr>
          <a:lstStyle/>
          <a:p>
            <a:r>
              <a:rPr lang="en-US" sz="10700" dirty="0">
                <a:uFillTx/>
              </a:rPr>
              <a:t>Web Technologies</a:t>
            </a:r>
            <a:br>
              <a:rPr lang="en-US" sz="10700" dirty="0">
                <a:uFillTx/>
              </a:rPr>
            </a:br>
            <a:r>
              <a:rPr lang="en-US" sz="8000" dirty="0">
                <a:uFillTx/>
              </a:rPr>
              <a:t>XML/JSON/HTTP</a:t>
            </a:r>
            <a:r>
              <a:rPr lang="en-US" sz="8000" dirty="0"/>
              <a:t>/</a:t>
            </a:r>
            <a:r>
              <a:rPr lang="en-US" sz="8000" dirty="0">
                <a:uFillTx/>
              </a:rPr>
              <a:t>REST</a:t>
            </a:r>
            <a:endParaRPr lang="en-US" sz="73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12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0910-836D-D24D-901B-F240519F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0E4-2A49-C544-A86D-049905A2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673"/>
            <a:ext cx="10515600" cy="4351339"/>
          </a:xfrm>
        </p:spPr>
        <p:txBody>
          <a:bodyPr/>
          <a:lstStyle/>
          <a:p>
            <a:r>
              <a:rPr lang="en-US" dirty="0"/>
              <a:t>Motivating example of computing the percentage tip</a:t>
            </a:r>
          </a:p>
          <a:p>
            <a:pPr lvl="1"/>
            <a:r>
              <a:rPr lang="en-US" dirty="0"/>
              <a:t>We explored the constant tip model</a:t>
            </a:r>
          </a:p>
          <a:p>
            <a:r>
              <a:rPr lang="en-US" dirty="0"/>
              <a:t>A more interesting model: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DD2EF-F340-524A-81FC-43B9EC5D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88" y="3559063"/>
            <a:ext cx="8191500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D4981B-0ABA-214E-9F84-D18FEF24ADDB}"/>
              </a:ext>
            </a:extLst>
          </p:cNvPr>
          <p:cNvSpPr txBox="1"/>
          <p:nvPr/>
        </p:nvSpPr>
        <p:spPr>
          <a:xfrm>
            <a:off x="974922" y="4562277"/>
            <a:ext cx="4283986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Rationale: </a:t>
            </a:r>
          </a:p>
          <a:p>
            <a:r>
              <a:rPr lang="en-US" sz="2400" dirty="0"/>
              <a:t>Larger bills result in larger</a:t>
            </a:r>
            <a:br>
              <a:rPr lang="en-US" sz="2400" dirty="0"/>
            </a:br>
            <a:r>
              <a:rPr lang="en-US" sz="2400" dirty="0"/>
              <a:t>tips and people tend to</a:t>
            </a:r>
            <a:br>
              <a:rPr lang="en-US" sz="2400" dirty="0"/>
            </a:br>
            <a:r>
              <a:rPr lang="en-US" sz="2400" dirty="0"/>
              <a:t>to be more careful </a:t>
            </a:r>
            <a:br>
              <a:rPr lang="en-US" sz="2400" dirty="0"/>
            </a:br>
            <a:r>
              <a:rPr lang="en-US" sz="2400" dirty="0"/>
              <a:t>or stingy on big tips.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2EDBC-B5F2-DF45-BF9E-CE0E4FE2CE5B}"/>
              </a:ext>
            </a:extLst>
          </p:cNvPr>
          <p:cNvSpPr/>
          <p:nvPr/>
        </p:nvSpPr>
        <p:spPr>
          <a:xfrm>
            <a:off x="5395630" y="4547266"/>
            <a:ext cx="56315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00"/>
                </a:solidFill>
              </a:rPr>
              <a:t>Parameter Interpretation:</a:t>
            </a:r>
          </a:p>
          <a:p>
            <a:pPr marL="342900" lvl="0" indent="-342900"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θ</a:t>
            </a:r>
            <a:r>
              <a:rPr lang="en-US" sz="2400" baseline="-25000" dirty="0">
                <a:solidFill>
                  <a:srgbClr val="000000"/>
                </a:solidFill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: Base tip percentage</a:t>
            </a:r>
          </a:p>
          <a:p>
            <a:pPr marL="342900" lvl="0" indent="-342900"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θ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r>
              <a:rPr lang="en-US" sz="2400" dirty="0">
                <a:solidFill>
                  <a:srgbClr val="000000"/>
                </a:solidFill>
              </a:rPr>
              <a:t>: Reduction/increase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tip for an increase in total bill.</a:t>
            </a:r>
          </a:p>
          <a:p>
            <a:pPr lvl="0"/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7667-3483-8740-928C-F802C8F3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– Response Protocol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0303F8-6D8F-8441-84F6-FC4077AFF866}"/>
              </a:ext>
            </a:extLst>
          </p:cNvPr>
          <p:cNvGrpSpPr/>
          <p:nvPr/>
        </p:nvGrpSpPr>
        <p:grpSpPr>
          <a:xfrm>
            <a:off x="704850" y="3081446"/>
            <a:ext cx="1364342" cy="1857829"/>
            <a:chOff x="1349829" y="2198914"/>
            <a:chExt cx="1364342" cy="18578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510A45D-8D6B-E14F-ADD8-E26448276007}"/>
                </a:ext>
              </a:extLst>
            </p:cNvPr>
            <p:cNvSpPr/>
            <p:nvPr/>
          </p:nvSpPr>
          <p:spPr>
            <a:xfrm>
              <a:off x="1349829" y="2198914"/>
              <a:ext cx="1364342" cy="1857829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E46F6B8-8597-684D-821C-05300E4811A5}"/>
                </a:ext>
              </a:extLst>
            </p:cNvPr>
            <p:cNvSpPr/>
            <p:nvPr/>
          </p:nvSpPr>
          <p:spPr>
            <a:xfrm>
              <a:off x="1372056" y="2273775"/>
              <a:ext cx="1319888" cy="1734147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17C856-4A9E-6041-B546-2E140F0F5AB6}"/>
                </a:ext>
              </a:extLst>
            </p:cNvPr>
            <p:cNvSpPr/>
            <p:nvPr/>
          </p:nvSpPr>
          <p:spPr>
            <a:xfrm>
              <a:off x="2021177" y="2213485"/>
              <a:ext cx="45719" cy="4571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97AAB6-434C-4844-A822-5CCCBA236542}"/>
              </a:ext>
            </a:extLst>
          </p:cNvPr>
          <p:cNvGrpSpPr/>
          <p:nvPr/>
        </p:nvGrpSpPr>
        <p:grpSpPr>
          <a:xfrm>
            <a:off x="9095960" y="3216677"/>
            <a:ext cx="2642047" cy="1722598"/>
            <a:chOff x="7157259" y="2969492"/>
            <a:chExt cx="4347556" cy="2834578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7C54663-0D0B-1C4C-8A1E-965FDA954D0D}"/>
                </a:ext>
              </a:extLst>
            </p:cNvPr>
            <p:cNvSpPr/>
            <p:nvPr/>
          </p:nvSpPr>
          <p:spPr>
            <a:xfrm>
              <a:off x="7157259" y="3656545"/>
              <a:ext cx="4347556" cy="2147525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41ED99-2812-774D-960A-991BBE6E3E41}"/>
                </a:ext>
              </a:extLst>
            </p:cNvPr>
            <p:cNvGrpSpPr/>
            <p:nvPr/>
          </p:nvGrpSpPr>
          <p:grpSpPr>
            <a:xfrm>
              <a:off x="7795842" y="2969492"/>
              <a:ext cx="3066911" cy="2110229"/>
              <a:chOff x="7056009" y="2607496"/>
              <a:chExt cx="3066911" cy="21102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84AB265-CE8F-E743-AD5A-33EDFE2B2A6D}"/>
                  </a:ext>
                </a:extLst>
              </p:cNvPr>
              <p:cNvGrpSpPr/>
              <p:nvPr/>
            </p:nvGrpSpPr>
            <p:grpSpPr>
              <a:xfrm>
                <a:off x="7428666" y="2607496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8" name="Cube 7">
                  <a:extLst>
                    <a:ext uri="{FF2B5EF4-FFF2-40B4-BE49-F238E27FC236}">
                      <a16:creationId xmlns:a16="http://schemas.microsoft.com/office/drawing/2014/main" id="{AD70DDF0-70CD-D349-AE1F-02FB5B40A92D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ube 8">
                  <a:extLst>
                    <a:ext uri="{FF2B5EF4-FFF2-40B4-BE49-F238E27FC236}">
                      <a16:creationId xmlns:a16="http://schemas.microsoft.com/office/drawing/2014/main" id="{ACD194F9-2E68-EE47-9563-6D48C4C6879F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0A1C7BA1-A6D0-E542-A2A0-B0A3CF34CCC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F7F9961-E10C-8148-90D4-6417C65FCBE9}"/>
                  </a:ext>
                </a:extLst>
              </p:cNvPr>
              <p:cNvGrpSpPr/>
              <p:nvPr/>
            </p:nvGrpSpPr>
            <p:grpSpPr>
              <a:xfrm>
                <a:off x="7056009" y="3033548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13" name="Cube 12">
                  <a:extLst>
                    <a:ext uri="{FF2B5EF4-FFF2-40B4-BE49-F238E27FC236}">
                      <a16:creationId xmlns:a16="http://schemas.microsoft.com/office/drawing/2014/main" id="{69B4CEBB-0D13-8349-A128-4F60CA9EA326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ube 13">
                  <a:extLst>
                    <a:ext uri="{FF2B5EF4-FFF2-40B4-BE49-F238E27FC236}">
                      <a16:creationId xmlns:a16="http://schemas.microsoft.com/office/drawing/2014/main" id="{54A4BFC9-B6EF-4E4A-B2AF-4D6B823F3D8E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Cube 14">
                  <a:extLst>
                    <a:ext uri="{FF2B5EF4-FFF2-40B4-BE49-F238E27FC236}">
                      <a16:creationId xmlns:a16="http://schemas.microsoft.com/office/drawing/2014/main" id="{C4B3F45D-287B-1B49-A0B0-59DC5ADA6C2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C036CA-22DB-CF4D-A993-808E1605A7C1}"/>
              </a:ext>
            </a:extLst>
          </p:cNvPr>
          <p:cNvSpPr/>
          <p:nvPr/>
        </p:nvSpPr>
        <p:spPr>
          <a:xfrm>
            <a:off x="1070512" y="3768327"/>
            <a:ext cx="876520" cy="59020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Swipe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A4D084-EF69-514A-B8AE-49056AD9BB61}"/>
              </a:ext>
            </a:extLst>
          </p:cNvPr>
          <p:cNvSpPr/>
          <p:nvPr/>
        </p:nvSpPr>
        <p:spPr>
          <a:xfrm>
            <a:off x="2859689" y="3216677"/>
            <a:ext cx="5894769" cy="550488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98A84-3F93-6E4E-8924-285E6F2EB3C0}"/>
              </a:ext>
            </a:extLst>
          </p:cNvPr>
          <p:cNvSpPr txBox="1"/>
          <p:nvPr/>
        </p:nvSpPr>
        <p:spPr>
          <a:xfrm>
            <a:off x="2859690" y="2982451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DF50F-5E13-5C40-9B19-14D0FF12D10C}"/>
              </a:ext>
            </a:extLst>
          </p:cNvPr>
          <p:cNvSpPr txBox="1"/>
          <p:nvPr/>
        </p:nvSpPr>
        <p:spPr>
          <a:xfrm>
            <a:off x="899950" y="2594253"/>
            <a:ext cx="10470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D6314-EC62-7F40-B659-AC25171FCFFD}"/>
              </a:ext>
            </a:extLst>
          </p:cNvPr>
          <p:cNvSpPr txBox="1"/>
          <p:nvPr/>
        </p:nvSpPr>
        <p:spPr>
          <a:xfrm>
            <a:off x="9862986" y="2594253"/>
            <a:ext cx="110799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Server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4C22C2-4563-DE4D-8B5D-D7AF959249FE}"/>
              </a:ext>
            </a:extLst>
          </p:cNvPr>
          <p:cNvGrpSpPr/>
          <p:nvPr/>
        </p:nvGrpSpPr>
        <p:grpSpPr>
          <a:xfrm>
            <a:off x="3184235" y="4587831"/>
            <a:ext cx="5472778" cy="1103818"/>
            <a:chOff x="2477335" y="2993798"/>
            <a:chExt cx="5472778" cy="16371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602D177-6B9C-554A-89C1-DD73EE1CBEAF}"/>
                </a:ext>
              </a:extLst>
            </p:cNvPr>
            <p:cNvSpPr/>
            <p:nvPr/>
          </p:nvSpPr>
          <p:spPr>
            <a:xfrm>
              <a:off x="2818837" y="2993799"/>
              <a:ext cx="5131276" cy="16371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400" b="1" i="1" dirty="0"/>
                <a:t>HTTP/1.1 200 OK</a:t>
              </a:r>
            </a:p>
            <a:p>
              <a:r>
                <a:rPr lang="en-US" sz="1400" b="1" dirty="0"/>
                <a:t>Server:</a:t>
              </a:r>
              <a:r>
                <a:rPr lang="en-US" sz="1400" dirty="0"/>
                <a:t> </a:t>
              </a:r>
              <a:r>
                <a:rPr lang="en-US" sz="1400" dirty="0" err="1"/>
                <a:t>GitHub.com</a:t>
              </a:r>
              <a:endParaRPr lang="en-US" sz="1400" dirty="0"/>
            </a:p>
            <a:p>
              <a:r>
                <a:rPr lang="en-US" sz="1400" b="1" dirty="0"/>
                <a:t>Date:</a:t>
              </a:r>
              <a:r>
                <a:rPr lang="en-US" sz="1400" dirty="0"/>
                <a:t> Mon, 12 Feb 2018 05:41:55 GMT</a:t>
              </a:r>
            </a:p>
            <a:p>
              <a:r>
                <a:rPr lang="en-US" sz="1400" dirty="0"/>
                <a:t>…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3E15F0-C209-0744-810B-857777948288}"/>
                </a:ext>
              </a:extLst>
            </p:cNvPr>
            <p:cNvSpPr txBox="1"/>
            <p:nvPr/>
          </p:nvSpPr>
          <p:spPr>
            <a:xfrm rot="16200000">
              <a:off x="1843435" y="3627698"/>
              <a:ext cx="1637132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Header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BC8C7-5FBD-AF41-9BCD-F81C91918630}"/>
              </a:ext>
            </a:extLst>
          </p:cNvPr>
          <p:cNvGrpSpPr/>
          <p:nvPr/>
        </p:nvGrpSpPr>
        <p:grpSpPr>
          <a:xfrm>
            <a:off x="3184235" y="5715435"/>
            <a:ext cx="5472778" cy="764580"/>
            <a:chOff x="2477335" y="4680806"/>
            <a:chExt cx="5472778" cy="86378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2BDCAC-3FBE-5440-B492-A5641BEA0B09}"/>
                </a:ext>
              </a:extLst>
            </p:cNvPr>
            <p:cNvSpPr/>
            <p:nvPr/>
          </p:nvSpPr>
          <p:spPr>
            <a:xfrm>
              <a:off x="2818837" y="4680806"/>
              <a:ext cx="5131276" cy="86378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&lt;!DOCTYPE html&gt;&lt;html 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lang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"&gt; &lt;head&gt;  &lt;meta charset="utf-8"&gt;    &lt;meta http-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equiv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="X-UA-Compatible" content="IE=edge"&gt;    &lt;title&gt;DS100&lt;/title&gt;&lt;meta name="author" content="UC Berkeley"&gt; &gt; 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CAA973-98C7-B343-83F5-904CA64C6802}"/>
                </a:ext>
              </a:extLst>
            </p:cNvPr>
            <p:cNvSpPr txBox="1"/>
            <p:nvPr/>
          </p:nvSpPr>
          <p:spPr>
            <a:xfrm rot="16200000">
              <a:off x="2230109" y="4928033"/>
              <a:ext cx="863784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Body</a:t>
              </a:r>
            </a:p>
          </p:txBody>
        </p:sp>
      </p:grpSp>
      <p:sp>
        <p:nvSpPr>
          <p:cNvPr id="41" name="Left Arrow 40">
            <a:extLst>
              <a:ext uri="{FF2B5EF4-FFF2-40B4-BE49-F238E27FC236}">
                <a16:creationId xmlns:a16="http://schemas.microsoft.com/office/drawing/2014/main" id="{C1B1D74F-2F49-5A43-ADB2-D020F6A5F3B6}"/>
              </a:ext>
            </a:extLst>
          </p:cNvPr>
          <p:cNvSpPr/>
          <p:nvPr/>
        </p:nvSpPr>
        <p:spPr>
          <a:xfrm>
            <a:off x="2859688" y="3765320"/>
            <a:ext cx="5894769" cy="59136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0936A-DDFE-F640-A166-3E7E6058B081}"/>
              </a:ext>
            </a:extLst>
          </p:cNvPr>
          <p:cNvSpPr txBox="1"/>
          <p:nvPr/>
        </p:nvSpPr>
        <p:spPr>
          <a:xfrm>
            <a:off x="7613509" y="4228601"/>
            <a:ext cx="12538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E07C0B-A8CB-F54F-8506-71F3801DFB1C}"/>
              </a:ext>
            </a:extLst>
          </p:cNvPr>
          <p:cNvGrpSpPr/>
          <p:nvPr/>
        </p:nvGrpSpPr>
        <p:grpSpPr>
          <a:xfrm>
            <a:off x="3184234" y="1646238"/>
            <a:ext cx="5472779" cy="1144959"/>
            <a:chOff x="2492724" y="2993798"/>
            <a:chExt cx="5457389" cy="16371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8D3CEB-83FF-2A4D-88D1-6A19E046E3EC}"/>
                </a:ext>
              </a:extLst>
            </p:cNvPr>
            <p:cNvSpPr/>
            <p:nvPr/>
          </p:nvSpPr>
          <p:spPr>
            <a:xfrm>
              <a:off x="2818837" y="2993799"/>
              <a:ext cx="5131276" cy="16371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GET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/sp18/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syllabus.html?a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=1 HTTP/1.1</a:t>
              </a:r>
            </a:p>
            <a:p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HOST: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ds100.org</a:t>
              </a:r>
            </a:p>
            <a:p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D3EC1F-DF40-E144-9027-063DEAE9DFA2}"/>
                </a:ext>
              </a:extLst>
            </p:cNvPr>
            <p:cNvSpPr txBox="1"/>
            <p:nvPr/>
          </p:nvSpPr>
          <p:spPr>
            <a:xfrm rot="16200000">
              <a:off x="1843435" y="3643087"/>
              <a:ext cx="1637132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/>
                <a:t>Header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6461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5CE4-2E69-BE46-AEBC-B6D1B011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22" y="180022"/>
            <a:ext cx="10801350" cy="1325563"/>
          </a:xfrm>
        </p:spPr>
        <p:txBody>
          <a:bodyPr/>
          <a:lstStyle/>
          <a:p>
            <a:r>
              <a:rPr lang="en-US" dirty="0"/>
              <a:t>Request Types (Main Types)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F239-E5A5-F647-BC18-4DBE2A3D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383120"/>
            <a:ext cx="11049000" cy="5215255"/>
          </a:xfrm>
        </p:spPr>
        <p:txBody>
          <a:bodyPr>
            <a:normAutofit/>
          </a:bodyPr>
          <a:lstStyle/>
          <a:p>
            <a:r>
              <a:rPr lang="en-US" dirty="0"/>
              <a:t>Know differences between put and get</a:t>
            </a:r>
          </a:p>
          <a:p>
            <a:r>
              <a:rPr lang="en-US" b="1" dirty="0"/>
              <a:t>GET</a:t>
            </a:r>
            <a:r>
              <a:rPr lang="en-US" dirty="0"/>
              <a:t> </a:t>
            </a:r>
            <a:r>
              <a:rPr lang="en-US" i="1" dirty="0"/>
              <a:t>– get information </a:t>
            </a:r>
          </a:p>
          <a:p>
            <a:pPr lvl="1"/>
            <a:r>
              <a:rPr lang="en-US" dirty="0"/>
              <a:t>Parameters passed in URI (limited to ~2000 characters)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/app/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user_info.json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?username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mejoeyg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&amp;version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</a:p>
          <a:p>
            <a:pPr lvl="2"/>
            <a:r>
              <a:rPr lang="en-US" dirty="0"/>
              <a:t>Request body is typically ignored </a:t>
            </a:r>
          </a:p>
          <a:p>
            <a:pPr lvl="1"/>
            <a:r>
              <a:rPr lang="en-US" dirty="0"/>
              <a:t>Should not have side-effects (e.g., update user info)</a:t>
            </a:r>
          </a:p>
          <a:p>
            <a:pPr lvl="1"/>
            <a:r>
              <a:rPr lang="en-US" dirty="0"/>
              <a:t>Can be cached in on server, network, or in browser (bookmarks)</a:t>
            </a:r>
          </a:p>
          <a:p>
            <a:r>
              <a:rPr lang="en-US" b="1" dirty="0"/>
              <a:t>POST</a:t>
            </a:r>
            <a:r>
              <a:rPr lang="en-US" dirty="0"/>
              <a:t> </a:t>
            </a:r>
            <a:r>
              <a:rPr lang="en-US" i="1" dirty="0"/>
              <a:t>– send information</a:t>
            </a:r>
          </a:p>
          <a:p>
            <a:pPr lvl="1"/>
            <a:r>
              <a:rPr lang="en-US" dirty="0"/>
              <a:t>Parameters passed in URI and BODY</a:t>
            </a:r>
          </a:p>
          <a:p>
            <a:pPr lvl="1"/>
            <a:r>
              <a:rPr lang="en-US" dirty="0"/>
              <a:t>May  and typically will have side-effects </a:t>
            </a:r>
          </a:p>
          <a:p>
            <a:pPr lvl="1"/>
            <a:r>
              <a:rPr lang="en-US" dirty="0"/>
              <a:t>Often used with web forms.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89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6467-48FE-044D-ADBC-6AFF6687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HTML/XML/JSON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51255-7E95-C64F-9174-5FBA6721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services will exchange data in HTML, XML, or JSON</a:t>
            </a:r>
          </a:p>
          <a:p>
            <a:r>
              <a:rPr lang="en-US" dirty="0"/>
              <a:t>Nested data formats (review JSON notebook)</a:t>
            </a:r>
          </a:p>
          <a:p>
            <a:pPr lvl="1"/>
            <a:r>
              <a:rPr lang="en-US" dirty="0"/>
              <a:t>Understand how JSON objects map to python objects (HWs)</a:t>
            </a:r>
          </a:p>
          <a:p>
            <a:pPr lvl="2"/>
            <a:r>
              <a:rPr lang="en-US" dirty="0"/>
              <a:t>JSON List </a:t>
            </a:r>
            <a:r>
              <a:rPr lang="en-US" dirty="0">
                <a:sym typeface="Wingdings" pitchFamily="2" charset="2"/>
              </a:rPr>
              <a:t> Python List</a:t>
            </a:r>
          </a:p>
          <a:p>
            <a:pPr lvl="2"/>
            <a:r>
              <a:rPr lang="en-US" dirty="0">
                <a:sym typeface="Wingdings" pitchFamily="2" charset="2"/>
              </a:rPr>
              <a:t>JSON Dictionary  Python Dictionary</a:t>
            </a:r>
          </a:p>
          <a:p>
            <a:pPr lvl="2"/>
            <a:r>
              <a:rPr lang="en-US" dirty="0">
                <a:sym typeface="Wingdings" pitchFamily="2" charset="2"/>
              </a:rPr>
              <a:t>JSON Literal  Python Literal</a:t>
            </a:r>
            <a:endParaRPr lang="en-US" dirty="0"/>
          </a:p>
          <a:p>
            <a:r>
              <a:rPr lang="en-US" dirty="0"/>
              <a:t>Review basic XML formatting requirements:</a:t>
            </a:r>
          </a:p>
          <a:p>
            <a:pPr lvl="1"/>
            <a:r>
              <a:rPr lang="en-US" dirty="0"/>
              <a:t>Well nested tags, no spaces, case sensitive, </a:t>
            </a:r>
          </a:p>
          <a:p>
            <a:r>
              <a:rPr lang="en-US" dirty="0"/>
              <a:t>Be able to read XML and JSON and identify basic bugs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7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0699" y="2663688"/>
            <a:ext cx="10916201" cy="3210756"/>
          </a:xfrm>
        </p:spPr>
        <p:txBody>
          <a:bodyPr>
            <a:normAutofit fontScale="90000"/>
          </a:bodyPr>
          <a:lstStyle/>
          <a:p>
            <a:r>
              <a:rPr lang="en-US" sz="9800" dirty="0">
                <a:uFillTx/>
              </a:rPr>
              <a:t>String Manipulation</a:t>
            </a:r>
            <a:br>
              <a:rPr lang="en-US" sz="9800" dirty="0">
                <a:uFillTx/>
              </a:rPr>
            </a:br>
            <a:r>
              <a:rPr lang="en-US" sz="9800" dirty="0">
                <a:uFillTx/>
              </a:rPr>
              <a:t>and </a:t>
            </a:r>
            <a:br>
              <a:rPr lang="en-US" sz="9800" dirty="0">
                <a:uFillTx/>
              </a:rPr>
            </a:br>
            <a:r>
              <a:rPr lang="en-US" sz="9800" dirty="0">
                <a:uFillTx/>
              </a:rPr>
              <a:t>Regular Expressions</a:t>
            </a:r>
            <a:br>
              <a:rPr lang="en-US" sz="9800" dirty="0">
                <a:uFillTx/>
              </a:rPr>
            </a:br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222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6185" y="225703"/>
            <a:ext cx="10801350" cy="1325563"/>
          </a:xfrm>
        </p:spPr>
        <p:txBody>
          <a:bodyPr/>
          <a:lstStyle/>
          <a:p>
            <a:r>
              <a:rPr lang="en-US" dirty="0"/>
              <a:t>Regex Reference Sheet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46185" y="1551266"/>
            <a:ext cx="5216769" cy="4928878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^</a:t>
            </a:r>
            <a:r>
              <a:rPr lang="en-US" sz="2200" dirty="0"/>
              <a:t> match beginning of string (unless used for negation [^ </a:t>
            </a:r>
            <a:r>
              <a:rPr lang="mr-IN" sz="2200" dirty="0"/>
              <a:t>…</a:t>
            </a:r>
            <a:r>
              <a:rPr lang="en-US" sz="2200" dirty="0"/>
              <a:t> ])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$</a:t>
            </a:r>
            <a:r>
              <a:rPr lang="en-US" sz="2200" dirty="0"/>
              <a:t> match end of string character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?</a:t>
            </a:r>
            <a:r>
              <a:rPr lang="en-US" sz="2200" dirty="0"/>
              <a:t> match preceding character or subexpression at most once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+</a:t>
            </a:r>
            <a:r>
              <a:rPr lang="en-US" sz="2200" dirty="0"/>
              <a:t> match preceding character or subexpression one or more times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match preceding character or subexpression zero or more times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.</a:t>
            </a:r>
            <a:r>
              <a:rPr lang="en-US" sz="2200" dirty="0"/>
              <a:t> matches any character </a:t>
            </a:r>
            <a:r>
              <a:rPr lang="en-US" sz="2200" b="1" dirty="0"/>
              <a:t>except newline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62954" y="1551266"/>
            <a:ext cx="6547160" cy="4771780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[ ]</a:t>
            </a:r>
            <a:r>
              <a:rPr lang="en-US" sz="2200" dirty="0"/>
              <a:t> match any single character inside</a:t>
            </a:r>
          </a:p>
          <a:p>
            <a:pPr marL="457189" lvl="1" indent="0">
              <a:buNone/>
            </a:pPr>
            <a:r>
              <a:rPr lang="en-US" sz="2200" dirty="0"/>
              <a:t>- match a range of characters [a-c]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( )</a:t>
            </a:r>
            <a:r>
              <a:rPr lang="en-US" sz="2200" dirty="0"/>
              <a:t> used to create sub-expressions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\b</a:t>
            </a:r>
            <a:r>
              <a:rPr lang="en-US" sz="2200" dirty="0"/>
              <a:t> match boundary between words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\w</a:t>
            </a:r>
            <a:r>
              <a:rPr lang="en-US" sz="2200" dirty="0"/>
              <a:t> match a ”word” character (letters, digits, underscore). </a:t>
            </a:r>
            <a:r>
              <a:rPr lang="en-US" sz="2200" b="1" dirty="0">
                <a:solidFill>
                  <a:schemeClr val="accent4"/>
                </a:solidFill>
              </a:rPr>
              <a:t>\W</a:t>
            </a:r>
            <a:r>
              <a:rPr lang="en-US" sz="2200" dirty="0"/>
              <a:t> is the complement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\s</a:t>
            </a:r>
            <a:r>
              <a:rPr lang="en-US" sz="2200" dirty="0"/>
              <a:t> match a whitespace character including tabs and newlines. </a:t>
            </a:r>
            <a:r>
              <a:rPr lang="en-US" sz="2200" b="1" dirty="0">
                <a:solidFill>
                  <a:schemeClr val="accent4"/>
                </a:solidFill>
              </a:rPr>
              <a:t>\S </a:t>
            </a:r>
            <a:r>
              <a:rPr lang="en-US" sz="2200" dirty="0"/>
              <a:t> is the complement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\d</a:t>
            </a:r>
            <a:r>
              <a:rPr lang="en-US" sz="2200" dirty="0"/>
              <a:t> match a digit. </a:t>
            </a:r>
            <a:r>
              <a:rPr lang="en-US" sz="2200" b="1" dirty="0">
                <a:solidFill>
                  <a:schemeClr val="accent4"/>
                </a:solidFill>
              </a:rPr>
              <a:t>\D</a:t>
            </a:r>
            <a:r>
              <a:rPr lang="en-US" sz="2200" dirty="0"/>
              <a:t> is the complement</a:t>
            </a:r>
          </a:p>
          <a:p>
            <a:endParaRPr 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9214658" y="6398083"/>
            <a:ext cx="28071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You should know these.</a:t>
            </a:r>
          </a:p>
        </p:txBody>
      </p:sp>
    </p:spTree>
    <p:extLst>
      <p:ext uri="{BB962C8B-B14F-4D97-AF65-F5344CB8AC3E}">
        <p14:creationId xmlns:p14="http://schemas.microsoft.com/office/powerpoint/2010/main" val="1429480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045569" y="4613036"/>
            <a:ext cx="1606062" cy="4572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794739" y="4613036"/>
            <a:ext cx="1371600" cy="4572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560277" y="3434870"/>
            <a:ext cx="3821723" cy="4572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Matching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91287"/>
            <a:ext cx="10515600" cy="4991575"/>
          </a:xfrm>
        </p:spPr>
        <p:txBody>
          <a:bodyPr>
            <a:normAutofit/>
          </a:bodyPr>
          <a:lstStyle/>
          <a:p>
            <a:r>
              <a:rPr lang="en-US" b="1" dirty="0"/>
              <a:t>Greedy matching:</a:t>
            </a:r>
            <a:r>
              <a:rPr lang="en-US" dirty="0"/>
              <a:t> </a:t>
            </a:r>
            <a:r>
              <a:rPr lang="en-US" b="1" dirty="0"/>
              <a:t>*</a:t>
            </a:r>
            <a:r>
              <a:rPr lang="en-US" dirty="0"/>
              <a:t> and </a:t>
            </a:r>
            <a:r>
              <a:rPr lang="en-US" b="1" dirty="0"/>
              <a:t>+ </a:t>
            </a:r>
            <a:r>
              <a:rPr lang="en-US" dirty="0"/>
              <a:t>match as many characters as possible using the preceding subexpression in the regular expression before going to the next subexpression.</a:t>
            </a:r>
          </a:p>
          <a:p>
            <a:r>
              <a:rPr lang="en-US" dirty="0"/>
              <a:t>Example</a:t>
            </a:r>
            <a:endParaRPr lang="en-US" b="1" dirty="0"/>
          </a:p>
          <a:p>
            <a:pPr lvl="1"/>
            <a:r>
              <a:rPr lang="en-US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&lt;.*&gt; </a:t>
            </a:r>
            <a:r>
              <a:rPr lang="en-US" dirty="0">
                <a:sym typeface="Wingdings"/>
              </a:rPr>
              <a:t>matches 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  <a:sym typeface="Wingdings"/>
              </a:rPr>
              <a:t>&lt;body&gt;text&lt;/body&gt;</a:t>
            </a:r>
          </a:p>
          <a:p>
            <a:pPr marL="457200" lvl="1" indent="-442913">
              <a:spcBef>
                <a:spcPts val="2200"/>
              </a:spcBef>
              <a:buClr>
                <a:schemeClr val="tx1"/>
              </a:buClr>
              <a:buSzPct val="100000"/>
            </a:pPr>
            <a:r>
              <a:rPr lang="en-US" sz="2800" dirty="0">
                <a:solidFill>
                  <a:schemeClr val="accent4"/>
                </a:solidFill>
              </a:rPr>
              <a:t>?</a:t>
            </a:r>
            <a:r>
              <a:rPr lang="en-US" sz="2800" dirty="0"/>
              <a:t> The modifier suffix makes </a:t>
            </a:r>
            <a:r>
              <a:rPr lang="en-US" sz="2800" b="1" dirty="0"/>
              <a:t>*</a:t>
            </a:r>
            <a:r>
              <a:rPr lang="en-US" sz="2800" dirty="0"/>
              <a:t> and </a:t>
            </a:r>
            <a:r>
              <a:rPr lang="en-US" sz="2800" b="1" dirty="0"/>
              <a:t>+ </a:t>
            </a:r>
            <a:r>
              <a:rPr lang="en-US" sz="2800" dirty="0"/>
              <a:t>non-greedy.</a:t>
            </a:r>
          </a:p>
          <a:p>
            <a:pPr lvl="1"/>
            <a:r>
              <a:rPr lang="en-US" sz="3600" dirty="0">
                <a:latin typeface="Consolas" charset="0"/>
                <a:ea typeface="Consolas" charset="0"/>
                <a:cs typeface="Consolas" charset="0"/>
                <a:sym typeface="Wingdings"/>
              </a:rPr>
              <a:t>&lt;.*</a:t>
            </a:r>
            <a:r>
              <a:rPr lang="en-US" sz="3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?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  <a:sym typeface="Wingdings"/>
              </a:rPr>
              <a:t>&gt;</a:t>
            </a:r>
            <a:r>
              <a:rPr lang="en-US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matches  </a:t>
            </a:r>
            <a:r>
              <a:rPr lang="en-US" sz="3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&lt;body&gt;text&lt;/body&gt;</a:t>
            </a:r>
            <a:endParaRPr lang="en-US" sz="2800" dirty="0">
              <a:solidFill>
                <a:schemeClr val="accent4"/>
              </a:solidFill>
            </a:endParaRPr>
          </a:p>
          <a:p>
            <a:pPr marL="457200" lvl="1" indent="-442913">
              <a:spcBef>
                <a:spcPts val="2200"/>
              </a:spcBef>
              <a:buClr>
                <a:schemeClr val="tx1"/>
              </a:buClr>
              <a:buSzPct val="100000"/>
            </a:pPr>
            <a:endParaRPr lang="en-US" sz="2800" b="1" dirty="0"/>
          </a:p>
          <a:p>
            <a:pPr marL="457200" lvl="1" indent="0">
              <a:buNone/>
            </a:pP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2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SQL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126" y="53786"/>
            <a:ext cx="11365747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Relational</a:t>
            </a:r>
            <a:r>
              <a:rPr lang="en-US" sz="4000" dirty="0"/>
              <a:t> Database Management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9349"/>
            <a:ext cx="10515600" cy="2583051"/>
          </a:xfrm>
        </p:spPr>
        <p:txBody>
          <a:bodyPr>
            <a:normAutofit/>
          </a:bodyPr>
          <a:lstStyle/>
          <a:p>
            <a:r>
              <a:rPr lang="en-US" dirty="0"/>
              <a:t>Traditionally DBMS referred to relational databases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i="1" dirty="0"/>
              <a:t>Logically</a:t>
            </a:r>
            <a:r>
              <a:rPr lang="en-US" dirty="0"/>
              <a:t> organize data in </a:t>
            </a:r>
            <a:r>
              <a:rPr lang="en-US" b="1" dirty="0"/>
              <a:t>relations </a:t>
            </a:r>
            <a:r>
              <a:rPr lang="en-US" dirty="0"/>
              <a:t>(tables)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82105" y="1935190"/>
            <a:ext cx="8106433" cy="1299955"/>
            <a:chOff x="403057" y="2561993"/>
            <a:chExt cx="8106433" cy="12999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507" y="2654166"/>
              <a:ext cx="1436848" cy="11661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0360" y="2564570"/>
              <a:ext cx="1463067" cy="129737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431" y="2993581"/>
              <a:ext cx="1812059" cy="85891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403057" y="2564569"/>
              <a:ext cx="1247932" cy="1247932"/>
              <a:chOff x="403057" y="2564569"/>
              <a:chExt cx="1247932" cy="124793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057" y="2564569"/>
                <a:ext cx="1247932" cy="124793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471" y="3466994"/>
                <a:ext cx="579162" cy="299648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994" y="2561993"/>
              <a:ext cx="1250508" cy="1250508"/>
            </a:xfrm>
            <a:prstGeom prst="rect">
              <a:avLst/>
            </a:prstGeom>
          </p:spPr>
        </p:pic>
      </p:grp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3304325" y="4160201"/>
          <a:ext cx="4335880" cy="2004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16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5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020">
                <a:tc>
                  <a:txBody>
                    <a:bodyPr/>
                    <a:lstStyle/>
                    <a:p>
                      <a:r>
                        <a:rPr lang="en-US" sz="2100" dirty="0"/>
                        <a:t>Name</a:t>
                      </a:r>
                    </a:p>
                  </a:txBody>
                  <a:tcPr marL="176830" marR="176830" marT="88415" marB="88415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Prod</a:t>
                      </a:r>
                    </a:p>
                  </a:txBody>
                  <a:tcPr marL="176830" marR="176830" marT="88415" marB="88415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Price</a:t>
                      </a:r>
                    </a:p>
                  </a:txBody>
                  <a:tcPr marL="176830" marR="176830" marT="88415" marB="884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0">
                <a:tc>
                  <a:txBody>
                    <a:bodyPr/>
                    <a:lstStyle/>
                    <a:p>
                      <a:r>
                        <a:rPr lang="en-US" sz="2100" dirty="0"/>
                        <a:t>Sue</a:t>
                      </a:r>
                    </a:p>
                  </a:txBody>
                  <a:tcPr marL="176830" marR="176830" marT="88415" marB="88415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iPod</a:t>
                      </a:r>
                    </a:p>
                  </a:txBody>
                  <a:tcPr marL="176830" marR="176830" marT="88415" marB="88415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$200.00</a:t>
                      </a:r>
                    </a:p>
                  </a:txBody>
                  <a:tcPr marL="176830" marR="176830" marT="88415" marB="884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0">
                <a:tc>
                  <a:txBody>
                    <a:bodyPr/>
                    <a:lstStyle/>
                    <a:p>
                      <a:r>
                        <a:rPr lang="en-US" sz="2100" dirty="0"/>
                        <a:t>Joey</a:t>
                      </a:r>
                    </a:p>
                  </a:txBody>
                  <a:tcPr marL="176830" marR="176830" marT="88415" marB="88415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Bike</a:t>
                      </a:r>
                    </a:p>
                  </a:txBody>
                  <a:tcPr marL="176830" marR="176830" marT="88415" marB="88415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$333.99</a:t>
                      </a:r>
                    </a:p>
                  </a:txBody>
                  <a:tcPr marL="176830" marR="176830" marT="88415" marB="884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0">
                <a:tc>
                  <a:txBody>
                    <a:bodyPr/>
                    <a:lstStyle/>
                    <a:p>
                      <a:r>
                        <a:rPr lang="en-US" sz="2100" dirty="0"/>
                        <a:t>Alice</a:t>
                      </a:r>
                    </a:p>
                  </a:txBody>
                  <a:tcPr marL="176830" marR="176830" marT="88415" marB="88415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Car</a:t>
                      </a:r>
                    </a:p>
                  </a:txBody>
                  <a:tcPr marL="176830" marR="176830" marT="88415" marB="88415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$999.00</a:t>
                      </a:r>
                    </a:p>
                  </a:txBody>
                  <a:tcPr marL="176830" marR="176830" marT="88415" marB="8841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2406" y="4160201"/>
            <a:ext cx="256191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Sales relation:</a:t>
            </a:r>
            <a:endParaRPr lang="en-US" sz="28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785259" y="5633394"/>
            <a:ext cx="7083459" cy="530887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729683" y="4087400"/>
            <a:ext cx="1485415" cy="2527043"/>
          </a:xfrm>
          <a:prstGeom prst="roundRect">
            <a:avLst/>
          </a:prstGeom>
          <a:solidFill>
            <a:schemeClr val="accent6">
              <a:alpha val="4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62734" y="5605174"/>
            <a:ext cx="211307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Tuple (row)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91652" y="6164281"/>
            <a:ext cx="296587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Attribute (column)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29672" y="3904371"/>
            <a:ext cx="4036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Describes </a:t>
            </a:r>
            <a:r>
              <a:rPr lang="en-US" sz="2400" i="1" u="sng" dirty="0"/>
              <a:t>relationship:</a:t>
            </a:r>
          </a:p>
          <a:p>
            <a:pPr algn="ctr"/>
            <a:r>
              <a:rPr lang="en-US" sz="3200" b="1" i="1" dirty="0"/>
              <a:t>Name</a:t>
            </a:r>
            <a:r>
              <a:rPr lang="en-US" sz="3200" i="1" dirty="0"/>
              <a:t> purchased </a:t>
            </a:r>
            <a:br>
              <a:rPr lang="en-US" sz="3200" i="1" dirty="0"/>
            </a:br>
            <a:r>
              <a:rPr lang="en-US" sz="3200" b="1" i="1" dirty="0"/>
              <a:t>Prod</a:t>
            </a:r>
            <a:r>
              <a:rPr lang="en-US" sz="3200" i="1" dirty="0"/>
              <a:t> at </a:t>
            </a:r>
            <a:r>
              <a:rPr lang="en-US" sz="3200" b="1" i="1" dirty="0"/>
              <a:t>Price.</a:t>
            </a:r>
            <a:endParaRPr lang="en-US" sz="32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52475" y="5528229"/>
            <a:ext cx="257796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How is data </a:t>
            </a:r>
            <a:r>
              <a:rPr lang="en-US" sz="2400" b="1" dirty="0"/>
              <a:t>physically</a:t>
            </a:r>
            <a:r>
              <a:rPr lang="en-US" sz="2400" dirty="0"/>
              <a:t> stored?</a:t>
            </a:r>
          </a:p>
        </p:txBody>
      </p:sp>
    </p:spTree>
    <p:extLst>
      <p:ext uri="{BB962C8B-B14F-4D97-AF65-F5344CB8AC3E}">
        <p14:creationId xmlns:p14="http://schemas.microsoft.com/office/powerpoint/2010/main" val="117156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17" grpId="0"/>
      <p:bldP spid="20" grpId="0"/>
      <p:bldP spid="22" grpId="0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163"/>
          <p:cNvSpPr/>
          <p:nvPr/>
        </p:nvSpPr>
        <p:spPr>
          <a:xfrm>
            <a:off x="3593592" y="2020824"/>
            <a:ext cx="2862072" cy="4032504"/>
          </a:xfrm>
          <a:custGeom>
            <a:avLst/>
            <a:gdLst>
              <a:gd name="connsiteX0" fmla="*/ 2852928 w 2862072"/>
              <a:gd name="connsiteY0" fmla="*/ 813816 h 4032504"/>
              <a:gd name="connsiteX1" fmla="*/ 905256 w 2862072"/>
              <a:gd name="connsiteY1" fmla="*/ 0 h 4032504"/>
              <a:gd name="connsiteX2" fmla="*/ 0 w 2862072"/>
              <a:gd name="connsiteY2" fmla="*/ 2057400 h 4032504"/>
              <a:gd name="connsiteX3" fmla="*/ 1856232 w 2862072"/>
              <a:gd name="connsiteY3" fmla="*/ 4032504 h 4032504"/>
              <a:gd name="connsiteX4" fmla="*/ 2862072 w 2862072"/>
              <a:gd name="connsiteY4" fmla="*/ 2935224 h 4032504"/>
              <a:gd name="connsiteX5" fmla="*/ 2852928 w 2862072"/>
              <a:gd name="connsiteY5" fmla="*/ 813816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2072" h="4032504">
                <a:moveTo>
                  <a:pt x="2852928" y="813816"/>
                </a:moveTo>
                <a:lnTo>
                  <a:pt x="905256" y="0"/>
                </a:lnTo>
                <a:lnTo>
                  <a:pt x="0" y="2057400"/>
                </a:lnTo>
                <a:lnTo>
                  <a:pt x="1856232" y="4032504"/>
                </a:lnTo>
                <a:lnTo>
                  <a:pt x="2862072" y="2935224"/>
                </a:lnTo>
                <a:lnTo>
                  <a:pt x="2852928" y="813816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atMod val="103000"/>
                  <a:tint val="94000"/>
                  <a:alpha val="0"/>
                  <a:lumMod val="0"/>
                  <a:lumOff val="100000"/>
                </a:schemeClr>
              </a:gs>
              <a:gs pos="100000">
                <a:schemeClr val="accent3">
                  <a:satMod val="120000"/>
                  <a:shade val="78000"/>
                  <a:lumMod val="0"/>
                </a:schemeClr>
              </a:gs>
            </a:gsLst>
            <a:lin ang="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91475" y="2002226"/>
          <a:ext cx="3640526" cy="16887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27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623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Sue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iPod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$200.00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Joey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Bike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$333.99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Alice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Car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$999.00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 </a:t>
            </a:r>
            <a:r>
              <a:rPr lang="en-US" b="1" dirty="0"/>
              <a:t>Abstraction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861023" y="2932794"/>
          <a:ext cx="3152818" cy="179801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500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603">
                <a:tc>
                  <a:txBody>
                    <a:bodyPr/>
                    <a:lstStyle/>
                    <a:p>
                      <a:r>
                        <a:rPr lang="en-US" sz="1600" u="sng" dirty="0" err="1"/>
                        <a:t>sid</a:t>
                      </a:r>
                      <a:endParaRPr lang="en-US" sz="1600" u="sng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sname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rating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yuppy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lubber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55.5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guppy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rusty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77000" y="4230954"/>
          <a:ext cx="2978869" cy="18217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9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970">
                <a:tc>
                  <a:txBody>
                    <a:bodyPr/>
                    <a:lstStyle/>
                    <a:p>
                      <a:r>
                        <a:rPr lang="en-US" sz="1600" u="sng" dirty="0"/>
                        <a:t>bid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 err="1"/>
                        <a:t>bname</a:t>
                      </a:r>
                      <a:endParaRPr lang="en-US" sz="1600" u="none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/>
                        <a:t>color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25"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Marine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103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Clipper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92481" y="4723743"/>
            <a:ext cx="2207479" cy="2207479"/>
            <a:chOff x="554035" y="4130066"/>
            <a:chExt cx="6858000" cy="6858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035" y="4130066"/>
              <a:ext cx="68580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8730" y="5523213"/>
              <a:ext cx="4743148" cy="27048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1122" y="7112727"/>
              <a:ext cx="2650321" cy="8952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910497" y="1531845"/>
            <a:ext cx="362150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Relations (Tables)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4273527" y="3746357"/>
            <a:ext cx="4642266" cy="442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15674" y="1646237"/>
            <a:ext cx="4856414" cy="46422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15674" y="1252886"/>
            <a:ext cx="495840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Database Management System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1169" y="1731406"/>
            <a:ext cx="461000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Optimized </a:t>
            </a:r>
            <a:r>
              <a:rPr lang="en-US" sz="2400"/>
              <a:t>Data Structures</a:t>
            </a:r>
            <a:endParaRPr lang="en-US" sz="24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7542964" y="2128399"/>
            <a:ext cx="4008212" cy="1844310"/>
            <a:chOff x="7542964" y="2291013"/>
            <a:chExt cx="4008212" cy="18443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2964" y="2291013"/>
              <a:ext cx="4008212" cy="18443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24593" y="2779343"/>
              <a:ext cx="1106393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/>
                <a:t>B+Trees</a:t>
              </a:r>
              <a:endParaRPr lang="en-US" sz="20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999566" y="3972709"/>
            <a:ext cx="2045453" cy="2239949"/>
            <a:chOff x="446088" y="3587750"/>
            <a:chExt cx="3336925" cy="4171637"/>
          </a:xfrm>
        </p:grpSpPr>
        <p:sp>
          <p:nvSpPr>
            <p:cNvPr id="23" name="Rectangle 22"/>
            <p:cNvSpPr/>
            <p:nvPr/>
          </p:nvSpPr>
          <p:spPr bwMode="auto">
            <a:xfrm>
              <a:off x="446088" y="3587750"/>
              <a:ext cx="3336925" cy="417163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5" name="Group 147"/>
            <p:cNvGrpSpPr>
              <a:grpSpLocks/>
            </p:cNvGrpSpPr>
            <p:nvPr/>
          </p:nvGrpSpPr>
          <p:grpSpPr bwMode="auto">
            <a:xfrm>
              <a:off x="658813" y="3683000"/>
              <a:ext cx="2852737" cy="1239838"/>
              <a:chOff x="5520765" y="2200844"/>
              <a:chExt cx="2853314" cy="1238545"/>
            </a:xfrm>
          </p:grpSpPr>
          <p:grpSp>
            <p:nvGrpSpPr>
              <p:cNvPr id="26" name="Group 126"/>
              <p:cNvGrpSpPr>
                <a:grpSpLocks/>
              </p:cNvGrpSpPr>
              <p:nvPr/>
            </p:nvGrpSpPr>
            <p:grpSpPr bwMode="auto">
              <a:xfrm>
                <a:off x="552076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30" name="Folded Corner 29"/>
                <p:cNvSpPr/>
                <p:nvPr/>
              </p:nvSpPr>
              <p:spPr bwMode="auto">
                <a:xfrm rot="10800000">
                  <a:off x="5522352" y="2499882"/>
                  <a:ext cx="1344885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" name="TextBox 109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1</a:t>
                  </a:r>
                </a:p>
              </p:txBody>
            </p:sp>
          </p:grpSp>
          <p:grpSp>
            <p:nvGrpSpPr>
              <p:cNvPr id="27" name="Group 130"/>
              <p:cNvGrpSpPr>
                <a:grpSpLocks/>
              </p:cNvGrpSpPr>
              <p:nvPr/>
            </p:nvGrpSpPr>
            <p:grpSpPr bwMode="auto">
              <a:xfrm>
                <a:off x="702737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28" name="Folded Corner 27"/>
                <p:cNvSpPr/>
                <p:nvPr/>
              </p:nvSpPr>
              <p:spPr bwMode="auto">
                <a:xfrm rot="10800000">
                  <a:off x="5522585" y="2499882"/>
                  <a:ext cx="1344884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" name="TextBox 132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2</a:t>
                  </a:r>
                </a:p>
              </p:txBody>
            </p:sp>
          </p:grpSp>
        </p:grpSp>
        <p:sp>
          <p:nvSpPr>
            <p:cNvPr id="32" name="Folded Corner 31"/>
            <p:cNvSpPr/>
            <p:nvPr/>
          </p:nvSpPr>
          <p:spPr bwMode="auto">
            <a:xfrm rot="10800000">
              <a:off x="654050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" name="TextBox 135"/>
            <p:cNvSpPr txBox="1">
              <a:spLocks noChangeArrowheads="1"/>
            </p:cNvSpPr>
            <p:nvPr/>
          </p:nvSpPr>
          <p:spPr bwMode="auto">
            <a:xfrm>
              <a:off x="652463" y="5010150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3</a:t>
              </a:r>
            </a:p>
          </p:txBody>
        </p:sp>
        <p:sp>
          <p:nvSpPr>
            <p:cNvPr id="34" name="Folded Corner 33"/>
            <p:cNvSpPr/>
            <p:nvPr/>
          </p:nvSpPr>
          <p:spPr bwMode="auto">
            <a:xfrm rot="10800000">
              <a:off x="2160588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5" name="TextBox 138"/>
            <p:cNvSpPr txBox="1">
              <a:spLocks noChangeArrowheads="1"/>
            </p:cNvSpPr>
            <p:nvPr/>
          </p:nvSpPr>
          <p:spPr bwMode="auto">
            <a:xfrm>
              <a:off x="2159000" y="5010150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4</a:t>
              </a:r>
            </a:p>
          </p:txBody>
        </p:sp>
        <p:sp>
          <p:nvSpPr>
            <p:cNvPr id="36" name="Folded Corner 35"/>
            <p:cNvSpPr/>
            <p:nvPr/>
          </p:nvSpPr>
          <p:spPr bwMode="auto">
            <a:xfrm rot="10800000">
              <a:off x="654050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" name="TextBox 141"/>
            <p:cNvSpPr txBox="1">
              <a:spLocks noChangeArrowheads="1"/>
            </p:cNvSpPr>
            <p:nvPr/>
          </p:nvSpPr>
          <p:spPr bwMode="auto">
            <a:xfrm>
              <a:off x="652463" y="6345238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5</a:t>
              </a:r>
            </a:p>
          </p:txBody>
        </p:sp>
        <p:sp>
          <p:nvSpPr>
            <p:cNvPr id="38" name="Folded Corner 37"/>
            <p:cNvSpPr/>
            <p:nvPr/>
          </p:nvSpPr>
          <p:spPr bwMode="auto">
            <a:xfrm rot="10800000">
              <a:off x="2160588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" name="TextBox 144"/>
            <p:cNvSpPr txBox="1">
              <a:spLocks noChangeArrowheads="1"/>
            </p:cNvSpPr>
            <p:nvPr/>
          </p:nvSpPr>
          <p:spPr bwMode="auto">
            <a:xfrm>
              <a:off x="2159000" y="6345238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6</a:t>
              </a:r>
            </a:p>
          </p:txBody>
        </p:sp>
        <p:grpSp>
          <p:nvGrpSpPr>
            <p:cNvPr id="44" name="Group 168"/>
            <p:cNvGrpSpPr>
              <a:grpSpLocks/>
            </p:cNvGrpSpPr>
            <p:nvPr/>
          </p:nvGrpSpPr>
          <p:grpSpPr bwMode="auto">
            <a:xfrm>
              <a:off x="768350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45" name="Group 158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3" name="Rectangle 52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 bwMode="auto">
                <a:xfrm>
                  <a:off x="1922578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" name="Group 159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853701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 bwMode="auto">
                <a:xfrm>
                  <a:off x="1921993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7" name="Group 162"/>
              <p:cNvGrpSpPr>
                <a:grpSpLocks/>
              </p:cNvGrpSpPr>
              <p:nvPr/>
            </p:nvGrpSpPr>
            <p:grpSpPr bwMode="auto">
              <a:xfrm>
                <a:off x="6229193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1854705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 bwMode="auto">
                <a:xfrm>
                  <a:off x="1922996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654406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55" name="Group 169"/>
            <p:cNvGrpSpPr>
              <a:grpSpLocks/>
            </p:cNvGrpSpPr>
            <p:nvPr/>
          </p:nvGrpSpPr>
          <p:grpSpPr bwMode="auto">
            <a:xfrm>
              <a:off x="768350" y="4503738"/>
              <a:ext cx="1155700" cy="366712"/>
              <a:chOff x="5599109" y="2630178"/>
              <a:chExt cx="1156186" cy="365970"/>
            </a:xfrm>
          </p:grpSpPr>
          <p:grpSp>
            <p:nvGrpSpPr>
              <p:cNvPr id="56" name="Group 170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2" name="Rectangle 61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1922578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7" name="Rectangle 56"/>
              <p:cNvSpPr/>
              <p:nvPr/>
            </p:nvSpPr>
            <p:spPr bwMode="auto">
              <a:xfrm>
                <a:off x="5913566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6229612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59" name="Group 173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0" name="Rectangle 59"/>
                <p:cNvSpPr/>
                <p:nvPr/>
              </p:nvSpPr>
              <p:spPr bwMode="auto">
                <a:xfrm>
                  <a:off x="1854119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1922410" y="5579548"/>
                  <a:ext cx="74644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64" name="Group 182"/>
            <p:cNvGrpSpPr>
              <a:grpSpLocks/>
            </p:cNvGrpSpPr>
            <p:nvPr/>
          </p:nvGrpSpPr>
          <p:grpSpPr bwMode="auto">
            <a:xfrm>
              <a:off x="2281238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65" name="Group 183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1" name="Rectangle 70"/>
                <p:cNvSpPr/>
                <p:nvPr/>
              </p:nvSpPr>
              <p:spPr bwMode="auto">
                <a:xfrm>
                  <a:off x="1854286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 bwMode="auto">
                <a:xfrm>
                  <a:off x="1922577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6" name="Group 184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9" name="Rectangle 68"/>
                <p:cNvSpPr/>
                <p:nvPr/>
              </p:nvSpPr>
              <p:spPr bwMode="auto">
                <a:xfrm>
                  <a:off x="1852112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 bwMode="auto">
                <a:xfrm>
                  <a:off x="1920404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7" name="Rectangle 66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6544068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73" name="Group 195"/>
            <p:cNvGrpSpPr>
              <a:grpSpLocks/>
            </p:cNvGrpSpPr>
            <p:nvPr/>
          </p:nvGrpSpPr>
          <p:grpSpPr bwMode="auto">
            <a:xfrm>
              <a:off x="2281238" y="4503738"/>
              <a:ext cx="1155700" cy="366712"/>
              <a:chOff x="5599109" y="2630178"/>
              <a:chExt cx="1156186" cy="365970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559910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5913566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77" name="Group 199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1854118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1922410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cxnSp>
          <p:nvCxnSpPr>
            <p:cNvPr id="80" name="Elbow Connector 79"/>
            <p:cNvCxnSpPr/>
            <p:nvPr/>
          </p:nvCxnSpPr>
          <p:spPr bwMode="auto">
            <a:xfrm flipV="1">
              <a:off x="1855788" y="4243388"/>
              <a:ext cx="425450" cy="444500"/>
            </a:xfrm>
            <a:prstGeom prst="bentConnector3">
              <a:avLst>
                <a:gd name="adj1" fmla="val 60826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Elbow Connector 210"/>
            <p:cNvCxnSpPr>
              <a:cxnSpLocks noChangeShapeType="1"/>
            </p:cNvCxnSpPr>
            <p:nvPr/>
          </p:nvCxnSpPr>
          <p:spPr bwMode="auto">
            <a:xfrm rot="10800000" flipV="1">
              <a:off x="654050" y="4241800"/>
              <a:ext cx="182563" cy="1400175"/>
            </a:xfrm>
            <a:prstGeom prst="bentConnector3">
              <a:avLst>
                <a:gd name="adj1" fmla="val 162051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Elbow Connector 215"/>
            <p:cNvCxnSpPr>
              <a:cxnSpLocks noChangeShapeType="1"/>
            </p:cNvCxnSpPr>
            <p:nvPr/>
          </p:nvCxnSpPr>
          <p:spPr bwMode="auto">
            <a:xfrm rot="-5400000" flipH="1" flipV="1">
              <a:off x="-465138" y="5322888"/>
              <a:ext cx="2773363" cy="534988"/>
            </a:xfrm>
            <a:prstGeom prst="bentConnector4">
              <a:avLst>
                <a:gd name="adj1" fmla="val -1870"/>
                <a:gd name="adj2" fmla="val 129843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Elbow Connector 224"/>
            <p:cNvCxnSpPr>
              <a:cxnSpLocks noChangeShapeType="1"/>
            </p:cNvCxnSpPr>
            <p:nvPr/>
          </p:nvCxnSpPr>
          <p:spPr bwMode="auto">
            <a:xfrm rot="16200000" flipH="1">
              <a:off x="1020763" y="4502150"/>
              <a:ext cx="992187" cy="1287463"/>
            </a:xfrm>
            <a:prstGeom prst="bentConnector4">
              <a:avLst>
                <a:gd name="adj1" fmla="val -7546"/>
                <a:gd name="adj2" fmla="val 91412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Elbow Connector 229"/>
            <p:cNvCxnSpPr>
              <a:cxnSpLocks noChangeShapeType="1"/>
            </p:cNvCxnSpPr>
            <p:nvPr/>
          </p:nvCxnSpPr>
          <p:spPr bwMode="auto">
            <a:xfrm rot="16200000" flipH="1">
              <a:off x="1717675" y="5187950"/>
              <a:ext cx="2773363" cy="804863"/>
            </a:xfrm>
            <a:prstGeom prst="bentConnector4">
              <a:avLst>
                <a:gd name="adj1" fmla="val -2426"/>
                <a:gd name="adj2" fmla="val 128398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Elbow Connector 85"/>
            <p:cNvCxnSpPr/>
            <p:nvPr/>
          </p:nvCxnSpPr>
          <p:spPr bwMode="auto">
            <a:xfrm rot="16200000" flipH="1">
              <a:off x="3365501" y="4616450"/>
              <a:ext cx="38100" cy="104775"/>
            </a:xfrm>
            <a:prstGeom prst="bentConnector4">
              <a:avLst>
                <a:gd name="adj1" fmla="val -251275"/>
                <a:gd name="adj2" fmla="val 316621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9144365" y="4126486"/>
            <a:ext cx="180530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Optimized </a:t>
            </a:r>
            <a:br>
              <a:rPr lang="en-US" sz="2400"/>
            </a:br>
            <a:r>
              <a:rPr lang="en-US" sz="2400"/>
              <a:t>Storage</a:t>
            </a:r>
          </a:p>
        </p:txBody>
      </p:sp>
      <p:grpSp>
        <p:nvGrpSpPr>
          <p:cNvPr id="92" name="Group 49"/>
          <p:cNvGrpSpPr>
            <a:grpSpLocks/>
          </p:cNvGrpSpPr>
          <p:nvPr/>
        </p:nvGrpSpPr>
        <p:grpSpPr bwMode="auto">
          <a:xfrm>
            <a:off x="9171522" y="4978831"/>
            <a:ext cx="2269257" cy="1132246"/>
            <a:chOff x="332181" y="4681572"/>
            <a:chExt cx="3342658" cy="2064406"/>
          </a:xfrm>
        </p:grpSpPr>
        <p:sp>
          <p:nvSpPr>
            <p:cNvPr id="93" name="Folded Corner 92"/>
            <p:cNvSpPr/>
            <p:nvPr/>
          </p:nvSpPr>
          <p:spPr bwMode="auto">
            <a:xfrm>
              <a:off x="332181" y="4681572"/>
              <a:ext cx="3342658" cy="2064406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389348" y="4749856"/>
              <a:ext cx="2326363" cy="504986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Page</a:t>
              </a:r>
              <a:br>
                <a:rPr lang="en-US" sz="9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Header</a:t>
              </a:r>
            </a:p>
          </p:txBody>
        </p:sp>
        <p:grpSp>
          <p:nvGrpSpPr>
            <p:cNvPr id="96" name="Group 7"/>
            <p:cNvGrpSpPr>
              <a:grpSpLocks/>
            </p:cNvGrpSpPr>
            <p:nvPr/>
          </p:nvGrpSpPr>
          <p:grpSpPr bwMode="auto">
            <a:xfrm>
              <a:off x="1247675" y="4823303"/>
              <a:ext cx="1355362" cy="365970"/>
              <a:chOff x="1247675" y="4823303"/>
              <a:chExt cx="1355362" cy="365970"/>
            </a:xfrm>
          </p:grpSpPr>
          <p:grpSp>
            <p:nvGrpSpPr>
              <p:cNvPr id="148" name="Group 6"/>
              <p:cNvGrpSpPr>
                <a:grpSpLocks/>
              </p:cNvGrpSpPr>
              <p:nvPr/>
            </p:nvGrpSpPr>
            <p:grpSpPr bwMode="auto">
              <a:xfrm>
                <a:off x="1247675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61" name="Rectangle 160"/>
                <p:cNvSpPr/>
                <p:nvPr/>
              </p:nvSpPr>
              <p:spPr bwMode="auto">
                <a:xfrm>
                  <a:off x="5791223" y="2643399"/>
                  <a:ext cx="222314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 bwMode="auto">
                <a:xfrm>
                  <a:off x="5870621" y="2787907"/>
                  <a:ext cx="74634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9" name="Group 149"/>
              <p:cNvGrpSpPr>
                <a:grpSpLocks/>
              </p:cNvGrpSpPr>
              <p:nvPr/>
            </p:nvGrpSpPr>
            <p:grpSpPr bwMode="auto">
              <a:xfrm>
                <a:off x="1533751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9" name="Rectangle 158"/>
                <p:cNvSpPr/>
                <p:nvPr/>
              </p:nvSpPr>
              <p:spPr bwMode="auto">
                <a:xfrm>
                  <a:off x="5790980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5859262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0" name="Group 165"/>
              <p:cNvGrpSpPr>
                <a:grpSpLocks/>
              </p:cNvGrpSpPr>
              <p:nvPr/>
            </p:nvGrpSpPr>
            <p:grpSpPr bwMode="auto">
              <a:xfrm>
                <a:off x="1819827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7" name="Rectangle 156"/>
                <p:cNvSpPr/>
                <p:nvPr/>
              </p:nvSpPr>
              <p:spPr bwMode="auto">
                <a:xfrm>
                  <a:off x="5790737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 bwMode="auto">
                <a:xfrm>
                  <a:off x="5859019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1" name="Group 172"/>
              <p:cNvGrpSpPr>
                <a:grpSpLocks/>
              </p:cNvGrpSpPr>
              <p:nvPr/>
            </p:nvGrpSpPr>
            <p:grpSpPr bwMode="auto">
              <a:xfrm>
                <a:off x="2105903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5" name="Rectangle 154"/>
                <p:cNvSpPr/>
                <p:nvPr/>
              </p:nvSpPr>
              <p:spPr bwMode="auto">
                <a:xfrm>
                  <a:off x="5790494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 bwMode="auto">
                <a:xfrm>
                  <a:off x="5858776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2" name="Group 190"/>
              <p:cNvGrpSpPr>
                <a:grpSpLocks/>
              </p:cNvGrpSpPr>
              <p:nvPr/>
            </p:nvGrpSpPr>
            <p:grpSpPr bwMode="auto">
              <a:xfrm>
                <a:off x="2391978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3" name="Rectangle 152"/>
                <p:cNvSpPr/>
                <p:nvPr/>
              </p:nvSpPr>
              <p:spPr bwMode="auto">
                <a:xfrm>
                  <a:off x="5790252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4" name="Oval 153"/>
                <p:cNvSpPr/>
                <p:nvPr/>
              </p:nvSpPr>
              <p:spPr bwMode="auto">
                <a:xfrm>
                  <a:off x="5858534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97" name="Group 225"/>
            <p:cNvGrpSpPr>
              <a:grpSpLocks/>
            </p:cNvGrpSpPr>
            <p:nvPr/>
          </p:nvGrpSpPr>
          <p:grpSpPr bwMode="auto">
            <a:xfrm>
              <a:off x="1841699" y="5614409"/>
              <a:ext cx="1765631" cy="257107"/>
              <a:chOff x="5388934" y="2903927"/>
              <a:chExt cx="3337100" cy="541672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5390131" y="2902498"/>
                <a:ext cx="789340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>
                <a:off x="5681256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593036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6170468" y="2902498"/>
                <a:ext cx="207089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6377556" y="2902498"/>
                <a:ext cx="207090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 rot="16200000">
                <a:off x="6408587" y="3069553"/>
                <a:ext cx="505185" cy="171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6740714" y="2902498"/>
                <a:ext cx="501216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7241930" y="2902498"/>
                <a:ext cx="1449627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42" name="Elbow Connector 236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Elbow Connector 237"/>
              <p:cNvCxnSpPr>
                <a:cxnSpLocks noChangeShapeType="1"/>
              </p:cNvCxnSpPr>
              <p:nvPr/>
            </p:nvCxnSpPr>
            <p:spPr bwMode="auto">
              <a:xfrm rot="16200000" flipH="1">
                <a:off x="7234134" y="1990275"/>
                <a:ext cx="251463" cy="2659185"/>
              </a:xfrm>
              <a:prstGeom prst="bentConnector3">
                <a:avLst>
                  <a:gd name="adj1" fmla="val 24630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4" name="Oval 143"/>
              <p:cNvSpPr/>
              <p:nvPr/>
            </p:nvSpPr>
            <p:spPr bwMode="auto">
              <a:xfrm>
                <a:off x="5756289" y="3116617"/>
                <a:ext cx="75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 bwMode="auto">
              <a:xfrm>
                <a:off x="5993390" y="3116617"/>
                <a:ext cx="75033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 bwMode="auto">
              <a:xfrm>
                <a:off x="7202914" y="3367536"/>
                <a:ext cx="75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 bwMode="auto">
              <a:xfrm>
                <a:off x="8652540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98" name="Group 205"/>
            <p:cNvGrpSpPr>
              <a:grpSpLocks/>
            </p:cNvGrpSpPr>
            <p:nvPr/>
          </p:nvGrpSpPr>
          <p:grpSpPr bwMode="auto">
            <a:xfrm>
              <a:off x="449334" y="5614409"/>
              <a:ext cx="1411371" cy="257107"/>
              <a:chOff x="5388934" y="2903927"/>
              <a:chExt cx="2667537" cy="541672"/>
            </a:xfrm>
          </p:grpSpPr>
          <p:sp>
            <p:nvSpPr>
              <p:cNvPr id="120" name="Rectangle 119"/>
              <p:cNvSpPr/>
              <p:nvPr/>
            </p:nvSpPr>
            <p:spPr bwMode="auto">
              <a:xfrm>
                <a:off x="5389607" y="2902498"/>
                <a:ext cx="789342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568373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5929841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6169945" y="2902498"/>
                <a:ext cx="210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6380036" y="2902498"/>
                <a:ext cx="207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 rot="16200000">
                <a:off x="6409567" y="3068052"/>
                <a:ext cx="505185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6740191" y="2902498"/>
                <a:ext cx="50121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241409" y="2902498"/>
                <a:ext cx="78333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28" name="Elbow Connector 218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Elbow Connector 219"/>
              <p:cNvCxnSpPr>
                <a:cxnSpLocks noChangeShapeType="1"/>
              </p:cNvCxnSpPr>
              <p:nvPr/>
            </p:nvCxnSpPr>
            <p:spPr bwMode="auto">
              <a:xfrm rot="16200000" flipH="1">
                <a:off x="6899354" y="2325057"/>
                <a:ext cx="251461" cy="1989622"/>
              </a:xfrm>
              <a:prstGeom prst="bentConnector3">
                <a:avLst>
                  <a:gd name="adj1" fmla="val 24141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0" name="Oval 129"/>
              <p:cNvSpPr/>
              <p:nvPr/>
            </p:nvSpPr>
            <p:spPr bwMode="auto">
              <a:xfrm>
                <a:off x="5758768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5995869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7205394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7985731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99" name="Oval 98"/>
            <p:cNvSpPr/>
            <p:nvPr/>
          </p:nvSpPr>
          <p:spPr bwMode="auto">
            <a:xfrm>
              <a:off x="424283" y="5581971"/>
              <a:ext cx="38111" cy="3652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829629" y="5583558"/>
              <a:ext cx="39699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1" name="Elbow Connector 246"/>
            <p:cNvCxnSpPr>
              <a:cxnSpLocks noChangeShapeType="1"/>
            </p:cNvCxnSpPr>
            <p:nvPr/>
          </p:nvCxnSpPr>
          <p:spPr bwMode="auto">
            <a:xfrm rot="5400000">
              <a:off x="629253" y="4858371"/>
              <a:ext cx="537614" cy="910289"/>
            </a:xfrm>
            <a:prstGeom prst="bentConnector3">
              <a:avLst>
                <a:gd name="adj1" fmla="val 70009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Elbow Connector 251"/>
            <p:cNvCxnSpPr>
              <a:cxnSpLocks noChangeShapeType="1"/>
            </p:cNvCxnSpPr>
            <p:nvPr/>
          </p:nvCxnSpPr>
          <p:spPr bwMode="auto">
            <a:xfrm rot="16200000" flipH="1">
              <a:off x="1475041" y="5208946"/>
              <a:ext cx="538580" cy="210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3" name="Group 254"/>
            <p:cNvGrpSpPr>
              <a:grpSpLocks/>
            </p:cNvGrpSpPr>
            <p:nvPr/>
          </p:nvGrpSpPr>
          <p:grpSpPr bwMode="auto">
            <a:xfrm>
              <a:off x="457364" y="6171975"/>
              <a:ext cx="2362953" cy="257107"/>
              <a:chOff x="5388934" y="2903927"/>
              <a:chExt cx="4466058" cy="541672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389437" y="2905474"/>
                <a:ext cx="789340" cy="501841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683564" y="2972386"/>
                <a:ext cx="210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5929671" y="2972386"/>
                <a:ext cx="213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169774" y="2905474"/>
                <a:ext cx="210091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379865" y="2905474"/>
                <a:ext cx="207089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 rot="16200000">
                <a:off x="6411066" y="3069357"/>
                <a:ext cx="501841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6740021" y="2905474"/>
                <a:ext cx="2289989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9039015" y="2905474"/>
                <a:ext cx="783338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14" name="Elbow Connector 264"/>
              <p:cNvCxnSpPr>
                <a:cxnSpLocks noChangeShapeType="1"/>
              </p:cNvCxnSpPr>
              <p:nvPr/>
            </p:nvCxnSpPr>
            <p:spPr bwMode="auto">
              <a:xfrm rot="16200000" flipH="1">
                <a:off x="7282984" y="1704508"/>
                <a:ext cx="251463" cy="3230720"/>
              </a:xfrm>
              <a:prstGeom prst="bentConnector3">
                <a:avLst>
                  <a:gd name="adj1" fmla="val 291523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Elbow Connector 265"/>
              <p:cNvCxnSpPr>
                <a:cxnSpLocks noChangeShapeType="1"/>
              </p:cNvCxnSpPr>
              <p:nvPr/>
            </p:nvCxnSpPr>
            <p:spPr bwMode="auto">
              <a:xfrm rot="16200000" flipH="1">
                <a:off x="7798613" y="1425796"/>
                <a:ext cx="251463" cy="3788143"/>
              </a:xfrm>
              <a:prstGeom prst="bentConnector3">
                <a:avLst>
                  <a:gd name="adj1" fmla="val 21179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6" name="Oval 115"/>
              <p:cNvSpPr/>
              <p:nvPr/>
            </p:nvSpPr>
            <p:spPr bwMode="auto">
              <a:xfrm>
                <a:off x="5758596" y="311624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 bwMode="auto">
              <a:xfrm>
                <a:off x="5992697" y="3116246"/>
                <a:ext cx="75033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 bwMode="auto">
              <a:xfrm>
                <a:off x="8987992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 bwMode="auto">
              <a:xfrm>
                <a:off x="9783337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432223" y="6123480"/>
              <a:ext cx="38111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5" name="Elbow Connector 271"/>
            <p:cNvCxnSpPr>
              <a:cxnSpLocks noChangeShapeType="1"/>
            </p:cNvCxnSpPr>
            <p:nvPr/>
          </p:nvCxnSpPr>
          <p:spPr bwMode="auto">
            <a:xfrm rot="5400000">
              <a:off x="916275" y="4560026"/>
              <a:ext cx="1096551" cy="2065914"/>
            </a:xfrm>
            <a:prstGeom prst="bentConnector4">
              <a:avLst>
                <a:gd name="adj1" fmla="val 29171"/>
                <a:gd name="adj2" fmla="val 103454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842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" grpId="0" animBg="1"/>
      <p:bldP spid="18" grpId="0" animBg="1"/>
      <p:bldP spid="19" grpId="0"/>
      <p:bldP spid="21" grpId="0"/>
      <p:bldP spid="9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163"/>
          <p:cNvSpPr/>
          <p:nvPr/>
        </p:nvSpPr>
        <p:spPr>
          <a:xfrm>
            <a:off x="3593592" y="2020824"/>
            <a:ext cx="2862072" cy="4032504"/>
          </a:xfrm>
          <a:custGeom>
            <a:avLst/>
            <a:gdLst>
              <a:gd name="connsiteX0" fmla="*/ 2852928 w 2862072"/>
              <a:gd name="connsiteY0" fmla="*/ 813816 h 4032504"/>
              <a:gd name="connsiteX1" fmla="*/ 905256 w 2862072"/>
              <a:gd name="connsiteY1" fmla="*/ 0 h 4032504"/>
              <a:gd name="connsiteX2" fmla="*/ 0 w 2862072"/>
              <a:gd name="connsiteY2" fmla="*/ 2057400 h 4032504"/>
              <a:gd name="connsiteX3" fmla="*/ 1856232 w 2862072"/>
              <a:gd name="connsiteY3" fmla="*/ 4032504 h 4032504"/>
              <a:gd name="connsiteX4" fmla="*/ 2862072 w 2862072"/>
              <a:gd name="connsiteY4" fmla="*/ 2935224 h 4032504"/>
              <a:gd name="connsiteX5" fmla="*/ 2852928 w 2862072"/>
              <a:gd name="connsiteY5" fmla="*/ 813816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2072" h="4032504">
                <a:moveTo>
                  <a:pt x="2852928" y="813816"/>
                </a:moveTo>
                <a:lnTo>
                  <a:pt x="905256" y="0"/>
                </a:lnTo>
                <a:lnTo>
                  <a:pt x="0" y="2057400"/>
                </a:lnTo>
                <a:lnTo>
                  <a:pt x="1856232" y="4032504"/>
                </a:lnTo>
                <a:lnTo>
                  <a:pt x="2862072" y="2935224"/>
                </a:lnTo>
                <a:lnTo>
                  <a:pt x="2852928" y="813816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atMod val="103000"/>
                  <a:tint val="94000"/>
                  <a:alpha val="0"/>
                  <a:lumMod val="0"/>
                  <a:lumOff val="100000"/>
                </a:schemeClr>
              </a:gs>
              <a:gs pos="100000">
                <a:schemeClr val="accent3">
                  <a:satMod val="120000"/>
                  <a:shade val="78000"/>
                  <a:lumMod val="0"/>
                </a:schemeClr>
              </a:gs>
            </a:gsLst>
            <a:lin ang="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91475" y="2002226"/>
          <a:ext cx="3640526" cy="16887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27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623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Sue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iPod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$200.00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Joey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Bike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$333.99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Alice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Car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$999.00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 </a:t>
            </a:r>
            <a:r>
              <a:rPr lang="en-US" b="1" dirty="0"/>
              <a:t>Abstraction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61023" y="2932794"/>
          <a:ext cx="3152818" cy="179801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500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603">
                <a:tc>
                  <a:txBody>
                    <a:bodyPr/>
                    <a:lstStyle/>
                    <a:p>
                      <a:r>
                        <a:rPr lang="en-US" sz="1600" u="sng" dirty="0" err="1"/>
                        <a:t>sid</a:t>
                      </a:r>
                      <a:endParaRPr lang="en-US" sz="1600" u="sng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sname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rating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yuppy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lubber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55.5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guppy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rusty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77000" y="4230954"/>
          <a:ext cx="2978869" cy="18217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9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970">
                <a:tc>
                  <a:txBody>
                    <a:bodyPr/>
                    <a:lstStyle/>
                    <a:p>
                      <a:r>
                        <a:rPr lang="en-US" sz="1600" u="sng" dirty="0"/>
                        <a:t>bid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 err="1"/>
                        <a:t>bname</a:t>
                      </a:r>
                      <a:endParaRPr lang="en-US" sz="1600" u="none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/>
                        <a:t>color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25"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Marine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103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Clipper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92481" y="4723743"/>
            <a:ext cx="2207479" cy="2207479"/>
            <a:chOff x="554035" y="4130066"/>
            <a:chExt cx="6858000" cy="6858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035" y="4130066"/>
              <a:ext cx="68580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8730" y="5523213"/>
              <a:ext cx="4743148" cy="27048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1122" y="7112727"/>
              <a:ext cx="2650321" cy="8952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910497" y="1531845"/>
            <a:ext cx="362150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Relations (Tables)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4273527" y="3746357"/>
            <a:ext cx="4642266" cy="442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15674" y="1646237"/>
            <a:ext cx="4856414" cy="46422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15674" y="1252886"/>
            <a:ext cx="495840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Database Management System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1169" y="1731406"/>
            <a:ext cx="461000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Optimized </a:t>
            </a:r>
            <a:r>
              <a:rPr lang="en-US" sz="2400"/>
              <a:t>Data Structures</a:t>
            </a:r>
            <a:endParaRPr lang="en-US" sz="24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7542964" y="2128399"/>
            <a:ext cx="4008212" cy="1844310"/>
            <a:chOff x="7542964" y="2291013"/>
            <a:chExt cx="4008212" cy="18443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2964" y="2291013"/>
              <a:ext cx="4008212" cy="18443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24593" y="2779343"/>
              <a:ext cx="1106393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/>
                <a:t>B+Trees</a:t>
              </a:r>
              <a:endParaRPr lang="en-US" sz="20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999566" y="3972709"/>
            <a:ext cx="2045453" cy="2239949"/>
            <a:chOff x="446088" y="3587750"/>
            <a:chExt cx="3336925" cy="4171637"/>
          </a:xfrm>
        </p:grpSpPr>
        <p:sp>
          <p:nvSpPr>
            <p:cNvPr id="23" name="Rectangle 22"/>
            <p:cNvSpPr/>
            <p:nvPr/>
          </p:nvSpPr>
          <p:spPr bwMode="auto">
            <a:xfrm>
              <a:off x="446088" y="3587750"/>
              <a:ext cx="3336925" cy="417163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5" name="Group 147"/>
            <p:cNvGrpSpPr>
              <a:grpSpLocks/>
            </p:cNvGrpSpPr>
            <p:nvPr/>
          </p:nvGrpSpPr>
          <p:grpSpPr bwMode="auto">
            <a:xfrm>
              <a:off x="658813" y="3683000"/>
              <a:ext cx="2852737" cy="1239838"/>
              <a:chOff x="5520765" y="2200844"/>
              <a:chExt cx="2853314" cy="1238545"/>
            </a:xfrm>
          </p:grpSpPr>
          <p:grpSp>
            <p:nvGrpSpPr>
              <p:cNvPr id="26" name="Group 126"/>
              <p:cNvGrpSpPr>
                <a:grpSpLocks/>
              </p:cNvGrpSpPr>
              <p:nvPr/>
            </p:nvGrpSpPr>
            <p:grpSpPr bwMode="auto">
              <a:xfrm>
                <a:off x="552076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30" name="Folded Corner 29"/>
                <p:cNvSpPr/>
                <p:nvPr/>
              </p:nvSpPr>
              <p:spPr bwMode="auto">
                <a:xfrm rot="10800000">
                  <a:off x="5522352" y="2499882"/>
                  <a:ext cx="1344885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" name="TextBox 109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1</a:t>
                  </a:r>
                </a:p>
              </p:txBody>
            </p:sp>
          </p:grpSp>
          <p:grpSp>
            <p:nvGrpSpPr>
              <p:cNvPr id="27" name="Group 130"/>
              <p:cNvGrpSpPr>
                <a:grpSpLocks/>
              </p:cNvGrpSpPr>
              <p:nvPr/>
            </p:nvGrpSpPr>
            <p:grpSpPr bwMode="auto">
              <a:xfrm>
                <a:off x="702737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28" name="Folded Corner 27"/>
                <p:cNvSpPr/>
                <p:nvPr/>
              </p:nvSpPr>
              <p:spPr bwMode="auto">
                <a:xfrm rot="10800000">
                  <a:off x="5522585" y="2499882"/>
                  <a:ext cx="1344884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" name="TextBox 132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2</a:t>
                  </a:r>
                </a:p>
              </p:txBody>
            </p:sp>
          </p:grpSp>
        </p:grpSp>
        <p:sp>
          <p:nvSpPr>
            <p:cNvPr id="32" name="Folded Corner 31"/>
            <p:cNvSpPr/>
            <p:nvPr/>
          </p:nvSpPr>
          <p:spPr bwMode="auto">
            <a:xfrm rot="10800000">
              <a:off x="654050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" name="TextBox 135"/>
            <p:cNvSpPr txBox="1">
              <a:spLocks noChangeArrowheads="1"/>
            </p:cNvSpPr>
            <p:nvPr/>
          </p:nvSpPr>
          <p:spPr bwMode="auto">
            <a:xfrm>
              <a:off x="652463" y="5010150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3</a:t>
              </a:r>
            </a:p>
          </p:txBody>
        </p:sp>
        <p:sp>
          <p:nvSpPr>
            <p:cNvPr id="34" name="Folded Corner 33"/>
            <p:cNvSpPr/>
            <p:nvPr/>
          </p:nvSpPr>
          <p:spPr bwMode="auto">
            <a:xfrm rot="10800000">
              <a:off x="2160588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5" name="TextBox 138"/>
            <p:cNvSpPr txBox="1">
              <a:spLocks noChangeArrowheads="1"/>
            </p:cNvSpPr>
            <p:nvPr/>
          </p:nvSpPr>
          <p:spPr bwMode="auto">
            <a:xfrm>
              <a:off x="2159000" y="5010150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4</a:t>
              </a:r>
            </a:p>
          </p:txBody>
        </p:sp>
        <p:sp>
          <p:nvSpPr>
            <p:cNvPr id="36" name="Folded Corner 35"/>
            <p:cNvSpPr/>
            <p:nvPr/>
          </p:nvSpPr>
          <p:spPr bwMode="auto">
            <a:xfrm rot="10800000">
              <a:off x="654050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" name="TextBox 141"/>
            <p:cNvSpPr txBox="1">
              <a:spLocks noChangeArrowheads="1"/>
            </p:cNvSpPr>
            <p:nvPr/>
          </p:nvSpPr>
          <p:spPr bwMode="auto">
            <a:xfrm>
              <a:off x="652463" y="6345238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5</a:t>
              </a:r>
            </a:p>
          </p:txBody>
        </p:sp>
        <p:sp>
          <p:nvSpPr>
            <p:cNvPr id="38" name="Folded Corner 37"/>
            <p:cNvSpPr/>
            <p:nvPr/>
          </p:nvSpPr>
          <p:spPr bwMode="auto">
            <a:xfrm rot="10800000">
              <a:off x="2160588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" name="TextBox 144"/>
            <p:cNvSpPr txBox="1">
              <a:spLocks noChangeArrowheads="1"/>
            </p:cNvSpPr>
            <p:nvPr/>
          </p:nvSpPr>
          <p:spPr bwMode="auto">
            <a:xfrm>
              <a:off x="2159000" y="6345238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6</a:t>
              </a:r>
            </a:p>
          </p:txBody>
        </p:sp>
        <p:grpSp>
          <p:nvGrpSpPr>
            <p:cNvPr id="44" name="Group 168"/>
            <p:cNvGrpSpPr>
              <a:grpSpLocks/>
            </p:cNvGrpSpPr>
            <p:nvPr/>
          </p:nvGrpSpPr>
          <p:grpSpPr bwMode="auto">
            <a:xfrm>
              <a:off x="768350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45" name="Group 158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3" name="Rectangle 52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 bwMode="auto">
                <a:xfrm>
                  <a:off x="1922578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" name="Group 159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853701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 bwMode="auto">
                <a:xfrm>
                  <a:off x="1921993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7" name="Group 162"/>
              <p:cNvGrpSpPr>
                <a:grpSpLocks/>
              </p:cNvGrpSpPr>
              <p:nvPr/>
            </p:nvGrpSpPr>
            <p:grpSpPr bwMode="auto">
              <a:xfrm>
                <a:off x="6229193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1854705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 bwMode="auto">
                <a:xfrm>
                  <a:off x="1922996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654406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55" name="Group 169"/>
            <p:cNvGrpSpPr>
              <a:grpSpLocks/>
            </p:cNvGrpSpPr>
            <p:nvPr/>
          </p:nvGrpSpPr>
          <p:grpSpPr bwMode="auto">
            <a:xfrm>
              <a:off x="768350" y="4503738"/>
              <a:ext cx="1155700" cy="366712"/>
              <a:chOff x="5599109" y="2630178"/>
              <a:chExt cx="1156186" cy="365970"/>
            </a:xfrm>
          </p:grpSpPr>
          <p:grpSp>
            <p:nvGrpSpPr>
              <p:cNvPr id="56" name="Group 170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2" name="Rectangle 61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1922578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7" name="Rectangle 56"/>
              <p:cNvSpPr/>
              <p:nvPr/>
            </p:nvSpPr>
            <p:spPr bwMode="auto">
              <a:xfrm>
                <a:off x="5913566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6229612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59" name="Group 173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0" name="Rectangle 59"/>
                <p:cNvSpPr/>
                <p:nvPr/>
              </p:nvSpPr>
              <p:spPr bwMode="auto">
                <a:xfrm>
                  <a:off x="1854119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1922410" y="5579548"/>
                  <a:ext cx="74644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64" name="Group 182"/>
            <p:cNvGrpSpPr>
              <a:grpSpLocks/>
            </p:cNvGrpSpPr>
            <p:nvPr/>
          </p:nvGrpSpPr>
          <p:grpSpPr bwMode="auto">
            <a:xfrm>
              <a:off x="2281238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65" name="Group 183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1" name="Rectangle 70"/>
                <p:cNvSpPr/>
                <p:nvPr/>
              </p:nvSpPr>
              <p:spPr bwMode="auto">
                <a:xfrm>
                  <a:off x="1854286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 bwMode="auto">
                <a:xfrm>
                  <a:off x="1922577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6" name="Group 184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9" name="Rectangle 68"/>
                <p:cNvSpPr/>
                <p:nvPr/>
              </p:nvSpPr>
              <p:spPr bwMode="auto">
                <a:xfrm>
                  <a:off x="1852112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 bwMode="auto">
                <a:xfrm>
                  <a:off x="1920404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7" name="Rectangle 66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6544068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73" name="Group 195"/>
            <p:cNvGrpSpPr>
              <a:grpSpLocks/>
            </p:cNvGrpSpPr>
            <p:nvPr/>
          </p:nvGrpSpPr>
          <p:grpSpPr bwMode="auto">
            <a:xfrm>
              <a:off x="2281238" y="4503738"/>
              <a:ext cx="1155700" cy="366712"/>
              <a:chOff x="5599109" y="2630178"/>
              <a:chExt cx="1156186" cy="365970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559910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5913566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77" name="Group 199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1854118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1922410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cxnSp>
          <p:nvCxnSpPr>
            <p:cNvPr id="80" name="Elbow Connector 79"/>
            <p:cNvCxnSpPr/>
            <p:nvPr/>
          </p:nvCxnSpPr>
          <p:spPr bwMode="auto">
            <a:xfrm flipV="1">
              <a:off x="1855788" y="4243388"/>
              <a:ext cx="425450" cy="444500"/>
            </a:xfrm>
            <a:prstGeom prst="bentConnector3">
              <a:avLst>
                <a:gd name="adj1" fmla="val 60826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Elbow Connector 210"/>
            <p:cNvCxnSpPr>
              <a:cxnSpLocks noChangeShapeType="1"/>
            </p:cNvCxnSpPr>
            <p:nvPr/>
          </p:nvCxnSpPr>
          <p:spPr bwMode="auto">
            <a:xfrm rot="10800000" flipV="1">
              <a:off x="654050" y="4241800"/>
              <a:ext cx="182563" cy="1400175"/>
            </a:xfrm>
            <a:prstGeom prst="bentConnector3">
              <a:avLst>
                <a:gd name="adj1" fmla="val 162051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Elbow Connector 215"/>
            <p:cNvCxnSpPr>
              <a:cxnSpLocks noChangeShapeType="1"/>
            </p:cNvCxnSpPr>
            <p:nvPr/>
          </p:nvCxnSpPr>
          <p:spPr bwMode="auto">
            <a:xfrm rot="-5400000" flipH="1" flipV="1">
              <a:off x="-465138" y="5322888"/>
              <a:ext cx="2773363" cy="534988"/>
            </a:xfrm>
            <a:prstGeom prst="bentConnector4">
              <a:avLst>
                <a:gd name="adj1" fmla="val -1870"/>
                <a:gd name="adj2" fmla="val 129843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Elbow Connector 224"/>
            <p:cNvCxnSpPr>
              <a:cxnSpLocks noChangeShapeType="1"/>
            </p:cNvCxnSpPr>
            <p:nvPr/>
          </p:nvCxnSpPr>
          <p:spPr bwMode="auto">
            <a:xfrm rot="16200000" flipH="1">
              <a:off x="1020763" y="4502150"/>
              <a:ext cx="992187" cy="1287463"/>
            </a:xfrm>
            <a:prstGeom prst="bentConnector4">
              <a:avLst>
                <a:gd name="adj1" fmla="val -7546"/>
                <a:gd name="adj2" fmla="val 91412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Elbow Connector 229"/>
            <p:cNvCxnSpPr>
              <a:cxnSpLocks noChangeShapeType="1"/>
            </p:cNvCxnSpPr>
            <p:nvPr/>
          </p:nvCxnSpPr>
          <p:spPr bwMode="auto">
            <a:xfrm rot="16200000" flipH="1">
              <a:off x="1717675" y="5187950"/>
              <a:ext cx="2773363" cy="804863"/>
            </a:xfrm>
            <a:prstGeom prst="bentConnector4">
              <a:avLst>
                <a:gd name="adj1" fmla="val -2426"/>
                <a:gd name="adj2" fmla="val 128398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Elbow Connector 85"/>
            <p:cNvCxnSpPr/>
            <p:nvPr/>
          </p:nvCxnSpPr>
          <p:spPr bwMode="auto">
            <a:xfrm rot="16200000" flipH="1">
              <a:off x="3365501" y="4616450"/>
              <a:ext cx="38100" cy="104775"/>
            </a:xfrm>
            <a:prstGeom prst="bentConnector4">
              <a:avLst>
                <a:gd name="adj1" fmla="val -251275"/>
                <a:gd name="adj2" fmla="val 316621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9144365" y="4126486"/>
            <a:ext cx="180530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Optimized </a:t>
            </a:r>
            <a:br>
              <a:rPr lang="en-US" sz="2400"/>
            </a:br>
            <a:r>
              <a:rPr lang="en-US" sz="2400"/>
              <a:t>Storage</a:t>
            </a:r>
          </a:p>
        </p:txBody>
      </p:sp>
      <p:grpSp>
        <p:nvGrpSpPr>
          <p:cNvPr id="92" name="Group 49"/>
          <p:cNvGrpSpPr>
            <a:grpSpLocks/>
          </p:cNvGrpSpPr>
          <p:nvPr/>
        </p:nvGrpSpPr>
        <p:grpSpPr bwMode="auto">
          <a:xfrm>
            <a:off x="9171522" y="4978831"/>
            <a:ext cx="2269257" cy="1132246"/>
            <a:chOff x="332181" y="4681572"/>
            <a:chExt cx="3342658" cy="2064406"/>
          </a:xfrm>
        </p:grpSpPr>
        <p:sp>
          <p:nvSpPr>
            <p:cNvPr id="93" name="Folded Corner 92"/>
            <p:cNvSpPr/>
            <p:nvPr/>
          </p:nvSpPr>
          <p:spPr bwMode="auto">
            <a:xfrm>
              <a:off x="332181" y="4681572"/>
              <a:ext cx="3342658" cy="2064406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389348" y="4749856"/>
              <a:ext cx="2326363" cy="504986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Page</a:t>
              </a:r>
              <a:br>
                <a:rPr lang="en-US" sz="9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Header</a:t>
              </a:r>
            </a:p>
          </p:txBody>
        </p:sp>
        <p:grpSp>
          <p:nvGrpSpPr>
            <p:cNvPr id="96" name="Group 7"/>
            <p:cNvGrpSpPr>
              <a:grpSpLocks/>
            </p:cNvGrpSpPr>
            <p:nvPr/>
          </p:nvGrpSpPr>
          <p:grpSpPr bwMode="auto">
            <a:xfrm>
              <a:off x="1247675" y="4823303"/>
              <a:ext cx="1355362" cy="365970"/>
              <a:chOff x="1247675" y="4823303"/>
              <a:chExt cx="1355362" cy="365970"/>
            </a:xfrm>
          </p:grpSpPr>
          <p:grpSp>
            <p:nvGrpSpPr>
              <p:cNvPr id="148" name="Group 6"/>
              <p:cNvGrpSpPr>
                <a:grpSpLocks/>
              </p:cNvGrpSpPr>
              <p:nvPr/>
            </p:nvGrpSpPr>
            <p:grpSpPr bwMode="auto">
              <a:xfrm>
                <a:off x="1247675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61" name="Rectangle 160"/>
                <p:cNvSpPr/>
                <p:nvPr/>
              </p:nvSpPr>
              <p:spPr bwMode="auto">
                <a:xfrm>
                  <a:off x="5791223" y="2643399"/>
                  <a:ext cx="222314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 bwMode="auto">
                <a:xfrm>
                  <a:off x="5870621" y="2787907"/>
                  <a:ext cx="74634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9" name="Group 149"/>
              <p:cNvGrpSpPr>
                <a:grpSpLocks/>
              </p:cNvGrpSpPr>
              <p:nvPr/>
            </p:nvGrpSpPr>
            <p:grpSpPr bwMode="auto">
              <a:xfrm>
                <a:off x="1533751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9" name="Rectangle 158"/>
                <p:cNvSpPr/>
                <p:nvPr/>
              </p:nvSpPr>
              <p:spPr bwMode="auto">
                <a:xfrm>
                  <a:off x="5790980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5859262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0" name="Group 165"/>
              <p:cNvGrpSpPr>
                <a:grpSpLocks/>
              </p:cNvGrpSpPr>
              <p:nvPr/>
            </p:nvGrpSpPr>
            <p:grpSpPr bwMode="auto">
              <a:xfrm>
                <a:off x="1819827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7" name="Rectangle 156"/>
                <p:cNvSpPr/>
                <p:nvPr/>
              </p:nvSpPr>
              <p:spPr bwMode="auto">
                <a:xfrm>
                  <a:off x="5790737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 bwMode="auto">
                <a:xfrm>
                  <a:off x="5859019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1" name="Group 172"/>
              <p:cNvGrpSpPr>
                <a:grpSpLocks/>
              </p:cNvGrpSpPr>
              <p:nvPr/>
            </p:nvGrpSpPr>
            <p:grpSpPr bwMode="auto">
              <a:xfrm>
                <a:off x="2105903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5" name="Rectangle 154"/>
                <p:cNvSpPr/>
                <p:nvPr/>
              </p:nvSpPr>
              <p:spPr bwMode="auto">
                <a:xfrm>
                  <a:off x="5790494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 bwMode="auto">
                <a:xfrm>
                  <a:off x="5858776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2" name="Group 190"/>
              <p:cNvGrpSpPr>
                <a:grpSpLocks/>
              </p:cNvGrpSpPr>
              <p:nvPr/>
            </p:nvGrpSpPr>
            <p:grpSpPr bwMode="auto">
              <a:xfrm>
                <a:off x="2391978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3" name="Rectangle 152"/>
                <p:cNvSpPr/>
                <p:nvPr/>
              </p:nvSpPr>
              <p:spPr bwMode="auto">
                <a:xfrm>
                  <a:off x="5790252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4" name="Oval 153"/>
                <p:cNvSpPr/>
                <p:nvPr/>
              </p:nvSpPr>
              <p:spPr bwMode="auto">
                <a:xfrm>
                  <a:off x="5858534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97" name="Group 225"/>
            <p:cNvGrpSpPr>
              <a:grpSpLocks/>
            </p:cNvGrpSpPr>
            <p:nvPr/>
          </p:nvGrpSpPr>
          <p:grpSpPr bwMode="auto">
            <a:xfrm>
              <a:off x="1841699" y="5614409"/>
              <a:ext cx="1765631" cy="257107"/>
              <a:chOff x="5388934" y="2903927"/>
              <a:chExt cx="3337100" cy="541672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5390131" y="2902498"/>
                <a:ext cx="789340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>
                <a:off x="5681256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593036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6170468" y="2902498"/>
                <a:ext cx="207089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6377556" y="2902498"/>
                <a:ext cx="207090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 rot="16200000">
                <a:off x="6408587" y="3069553"/>
                <a:ext cx="505185" cy="171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6740714" y="2902498"/>
                <a:ext cx="501216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7241930" y="2902498"/>
                <a:ext cx="1449627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42" name="Elbow Connector 236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Elbow Connector 237"/>
              <p:cNvCxnSpPr>
                <a:cxnSpLocks noChangeShapeType="1"/>
              </p:cNvCxnSpPr>
              <p:nvPr/>
            </p:nvCxnSpPr>
            <p:spPr bwMode="auto">
              <a:xfrm rot="16200000" flipH="1">
                <a:off x="7234134" y="1990275"/>
                <a:ext cx="251463" cy="2659185"/>
              </a:xfrm>
              <a:prstGeom prst="bentConnector3">
                <a:avLst>
                  <a:gd name="adj1" fmla="val 24630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4" name="Oval 143"/>
              <p:cNvSpPr/>
              <p:nvPr/>
            </p:nvSpPr>
            <p:spPr bwMode="auto">
              <a:xfrm>
                <a:off x="5756289" y="3116617"/>
                <a:ext cx="75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 bwMode="auto">
              <a:xfrm>
                <a:off x="5993390" y="3116617"/>
                <a:ext cx="75033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 bwMode="auto">
              <a:xfrm>
                <a:off x="7202914" y="3367536"/>
                <a:ext cx="75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 bwMode="auto">
              <a:xfrm>
                <a:off x="8652540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98" name="Group 205"/>
            <p:cNvGrpSpPr>
              <a:grpSpLocks/>
            </p:cNvGrpSpPr>
            <p:nvPr/>
          </p:nvGrpSpPr>
          <p:grpSpPr bwMode="auto">
            <a:xfrm>
              <a:off x="449334" y="5614409"/>
              <a:ext cx="1411371" cy="257107"/>
              <a:chOff x="5388934" y="2903927"/>
              <a:chExt cx="2667537" cy="541672"/>
            </a:xfrm>
          </p:grpSpPr>
          <p:sp>
            <p:nvSpPr>
              <p:cNvPr id="120" name="Rectangle 119"/>
              <p:cNvSpPr/>
              <p:nvPr/>
            </p:nvSpPr>
            <p:spPr bwMode="auto">
              <a:xfrm>
                <a:off x="5389607" y="2902498"/>
                <a:ext cx="789342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568373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5929841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6169945" y="2902498"/>
                <a:ext cx="210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6380036" y="2902498"/>
                <a:ext cx="207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 rot="16200000">
                <a:off x="6409567" y="3068052"/>
                <a:ext cx="505185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6740191" y="2902498"/>
                <a:ext cx="50121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241409" y="2902498"/>
                <a:ext cx="78333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28" name="Elbow Connector 218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Elbow Connector 219"/>
              <p:cNvCxnSpPr>
                <a:cxnSpLocks noChangeShapeType="1"/>
              </p:cNvCxnSpPr>
              <p:nvPr/>
            </p:nvCxnSpPr>
            <p:spPr bwMode="auto">
              <a:xfrm rot="16200000" flipH="1">
                <a:off x="6899354" y="2325057"/>
                <a:ext cx="251461" cy="1989622"/>
              </a:xfrm>
              <a:prstGeom prst="bentConnector3">
                <a:avLst>
                  <a:gd name="adj1" fmla="val 24141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0" name="Oval 129"/>
              <p:cNvSpPr/>
              <p:nvPr/>
            </p:nvSpPr>
            <p:spPr bwMode="auto">
              <a:xfrm>
                <a:off x="5758768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5995869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7205394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7985731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99" name="Oval 98"/>
            <p:cNvSpPr/>
            <p:nvPr/>
          </p:nvSpPr>
          <p:spPr bwMode="auto">
            <a:xfrm>
              <a:off x="424283" y="5581971"/>
              <a:ext cx="38111" cy="3652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829629" y="5583558"/>
              <a:ext cx="39699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1" name="Elbow Connector 246"/>
            <p:cNvCxnSpPr>
              <a:cxnSpLocks noChangeShapeType="1"/>
            </p:cNvCxnSpPr>
            <p:nvPr/>
          </p:nvCxnSpPr>
          <p:spPr bwMode="auto">
            <a:xfrm rot="5400000">
              <a:off x="629253" y="4858371"/>
              <a:ext cx="537614" cy="910289"/>
            </a:xfrm>
            <a:prstGeom prst="bentConnector3">
              <a:avLst>
                <a:gd name="adj1" fmla="val 70009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Elbow Connector 251"/>
            <p:cNvCxnSpPr>
              <a:cxnSpLocks noChangeShapeType="1"/>
            </p:cNvCxnSpPr>
            <p:nvPr/>
          </p:nvCxnSpPr>
          <p:spPr bwMode="auto">
            <a:xfrm rot="16200000" flipH="1">
              <a:off x="1475041" y="5208946"/>
              <a:ext cx="538580" cy="210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3" name="Group 254"/>
            <p:cNvGrpSpPr>
              <a:grpSpLocks/>
            </p:cNvGrpSpPr>
            <p:nvPr/>
          </p:nvGrpSpPr>
          <p:grpSpPr bwMode="auto">
            <a:xfrm>
              <a:off x="457364" y="6171975"/>
              <a:ext cx="2362953" cy="257107"/>
              <a:chOff x="5388934" y="2903927"/>
              <a:chExt cx="4466058" cy="541672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389437" y="2905474"/>
                <a:ext cx="789340" cy="501841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683564" y="2972386"/>
                <a:ext cx="210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5929671" y="2972386"/>
                <a:ext cx="213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169774" y="2905474"/>
                <a:ext cx="210091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379865" y="2905474"/>
                <a:ext cx="207089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 rot="16200000">
                <a:off x="6411066" y="3069357"/>
                <a:ext cx="501841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6740021" y="2905474"/>
                <a:ext cx="2289989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9039015" y="2905474"/>
                <a:ext cx="783338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14" name="Elbow Connector 264"/>
              <p:cNvCxnSpPr>
                <a:cxnSpLocks noChangeShapeType="1"/>
              </p:cNvCxnSpPr>
              <p:nvPr/>
            </p:nvCxnSpPr>
            <p:spPr bwMode="auto">
              <a:xfrm rot="16200000" flipH="1">
                <a:off x="7282984" y="1704508"/>
                <a:ext cx="251463" cy="3230720"/>
              </a:xfrm>
              <a:prstGeom prst="bentConnector3">
                <a:avLst>
                  <a:gd name="adj1" fmla="val 291523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Elbow Connector 265"/>
              <p:cNvCxnSpPr>
                <a:cxnSpLocks noChangeShapeType="1"/>
              </p:cNvCxnSpPr>
              <p:nvPr/>
            </p:nvCxnSpPr>
            <p:spPr bwMode="auto">
              <a:xfrm rot="16200000" flipH="1">
                <a:off x="7798613" y="1425796"/>
                <a:ext cx="251463" cy="3788143"/>
              </a:xfrm>
              <a:prstGeom prst="bentConnector3">
                <a:avLst>
                  <a:gd name="adj1" fmla="val 21179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6" name="Oval 115"/>
              <p:cNvSpPr/>
              <p:nvPr/>
            </p:nvSpPr>
            <p:spPr bwMode="auto">
              <a:xfrm>
                <a:off x="5758596" y="311624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 bwMode="auto">
              <a:xfrm>
                <a:off x="5992697" y="3116246"/>
                <a:ext cx="75033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 bwMode="auto">
              <a:xfrm>
                <a:off x="8987992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 bwMode="auto">
              <a:xfrm>
                <a:off x="9783337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432223" y="6123480"/>
              <a:ext cx="38111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5" name="Elbow Connector 271"/>
            <p:cNvCxnSpPr>
              <a:cxnSpLocks noChangeShapeType="1"/>
            </p:cNvCxnSpPr>
            <p:nvPr/>
          </p:nvCxnSpPr>
          <p:spPr bwMode="auto">
            <a:xfrm rot="5400000">
              <a:off x="916275" y="4560026"/>
              <a:ext cx="1096551" cy="2065914"/>
            </a:xfrm>
            <a:prstGeom prst="bentConnector4">
              <a:avLst>
                <a:gd name="adj1" fmla="val 29171"/>
                <a:gd name="adj2" fmla="val 103454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68761" y="430945"/>
            <a:ext cx="10476139" cy="2578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0" tIns="182880" rIns="274320" bIns="182880" rtlCol="0" anchor="t"/>
          <a:lstStyle/>
          <a:p>
            <a:r>
              <a:rPr lang="en-US" sz="3200" b="1" u="sng" dirty="0"/>
              <a:t>Physical Data Independence:</a:t>
            </a:r>
          </a:p>
          <a:p>
            <a:r>
              <a:rPr lang="en-US" sz="3200" dirty="0"/>
              <a:t>Database management systems </a:t>
            </a:r>
            <a:r>
              <a:rPr lang="en-US" sz="3200" b="1" dirty="0"/>
              <a:t>hide how data is stored</a:t>
            </a:r>
            <a:r>
              <a:rPr lang="en-US" sz="3200" dirty="0"/>
              <a:t> from end user applications </a:t>
            </a:r>
          </a:p>
          <a:p>
            <a:endParaRPr lang="en-US" sz="3200" dirty="0"/>
          </a:p>
          <a:p>
            <a:r>
              <a:rPr lang="en-US" sz="3200" dirty="0">
                <a:sym typeface="Wingdings"/>
              </a:rPr>
              <a:t> System can </a:t>
            </a:r>
            <a:r>
              <a:rPr lang="en-US" sz="3200" b="1" dirty="0">
                <a:sym typeface="Wingdings"/>
              </a:rPr>
              <a:t>optimize storage</a:t>
            </a:r>
            <a:r>
              <a:rPr lang="en-US" sz="3200" dirty="0">
                <a:sym typeface="Wingdings"/>
              </a:rPr>
              <a:t> and </a:t>
            </a:r>
            <a:r>
              <a:rPr lang="en-US" sz="3200" b="1" dirty="0">
                <a:sym typeface="Wingdings"/>
              </a:rPr>
              <a:t>computation</a:t>
            </a:r>
            <a:r>
              <a:rPr lang="en-US" sz="3200" dirty="0">
                <a:sym typeface="Wingdings"/>
              </a:rPr>
              <a:t> without changing applications.</a:t>
            </a:r>
            <a:endParaRPr lang="en-US" sz="3200" dirty="0"/>
          </a:p>
          <a:p>
            <a:endParaRPr lang="en-US" sz="3200" b="1" u="sng" dirty="0"/>
          </a:p>
        </p:txBody>
      </p:sp>
      <p:grpSp>
        <p:nvGrpSpPr>
          <p:cNvPr id="15" name="Group 14"/>
          <p:cNvGrpSpPr/>
          <p:nvPr/>
        </p:nvGrpSpPr>
        <p:grpSpPr>
          <a:xfrm>
            <a:off x="3850499" y="3812079"/>
            <a:ext cx="7644441" cy="1949140"/>
            <a:chOff x="3850499" y="4496744"/>
            <a:chExt cx="7644441" cy="1949140"/>
          </a:xfrm>
        </p:grpSpPr>
        <p:sp>
          <p:nvSpPr>
            <p:cNvPr id="5" name="TextBox 4"/>
            <p:cNvSpPr txBox="1"/>
            <p:nvPr/>
          </p:nvSpPr>
          <p:spPr>
            <a:xfrm>
              <a:off x="3850499" y="4496744"/>
              <a:ext cx="6718506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accent5"/>
                  </a:solidFill>
                </a:rPr>
                <a:t>Big Idea in Data Structures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650344" y="5122445"/>
              <a:ext cx="4844596" cy="13234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accent5"/>
                  </a:solidFill>
                </a:rPr>
                <a:t>Data Systems &amp;</a:t>
              </a:r>
            </a:p>
            <a:p>
              <a:r>
                <a:rPr lang="en-US" sz="4000" b="1" dirty="0">
                  <a:solidFill>
                    <a:schemeClr val="accent5"/>
                  </a:solidFill>
                </a:rPr>
                <a:t>Computer Science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32976" y="6040501"/>
            <a:ext cx="404790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It wasn’t always like this </a:t>
            </a:r>
            <a:r>
              <a:rPr lang="mr-IN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63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9E9F-2EB0-A343-959E-CD8EA8F0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58" y="0"/>
            <a:ext cx="10801350" cy="1325563"/>
          </a:xfrm>
        </p:spPr>
        <p:txBody>
          <a:bodyPr/>
          <a:lstStyle/>
          <a:p>
            <a:r>
              <a:rPr lang="en-US" dirty="0"/>
              <a:t>Recommendation Systems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6A076-020A-7844-8BD6-198038A3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504950"/>
            <a:ext cx="10694773" cy="4706380"/>
          </a:xfrm>
        </p:spPr>
        <p:txBody>
          <a:bodyPr/>
          <a:lstStyle/>
          <a:p>
            <a:r>
              <a:rPr lang="en-US" dirty="0"/>
              <a:t>How do we recommend movies to people?</a:t>
            </a:r>
          </a:p>
          <a:p>
            <a:pPr lvl="1"/>
            <a:r>
              <a:rPr lang="en-US" dirty="0"/>
              <a:t>Collect user ratings for a bunch of movies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Using 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EB3A2-C76E-2C43-BCAA-1E896A0D0E9D}"/>
              </a:ext>
            </a:extLst>
          </p:cNvPr>
          <p:cNvSpPr txBox="1"/>
          <p:nvPr/>
        </p:nvSpPr>
        <p:spPr>
          <a:xfrm>
            <a:off x="445358" y="956231"/>
            <a:ext cx="62103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Not on the midterm … but we will review it briefly here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400E8B-8481-0140-BB35-845D27E56499}"/>
              </a:ext>
            </a:extLst>
          </p:cNvPr>
          <p:cNvGrpSpPr/>
          <p:nvPr/>
        </p:nvGrpSpPr>
        <p:grpSpPr>
          <a:xfrm>
            <a:off x="1349117" y="2922705"/>
            <a:ext cx="3870977" cy="369332"/>
            <a:chOff x="1349117" y="2922705"/>
            <a:chExt cx="387097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27AE0F-12FE-BE4D-8BE5-50C77D4B4C2B}"/>
                </a:ext>
              </a:extLst>
            </p:cNvPr>
            <p:cNvSpPr txBox="1"/>
            <p:nvPr/>
          </p:nvSpPr>
          <p:spPr>
            <a:xfrm>
              <a:off x="1935220" y="2922705"/>
              <a:ext cx="32848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: Model 1 (kind of boring …)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EB4779-B4CD-0F40-B182-AFEDE9BB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117" y="3005771"/>
              <a:ext cx="495300" cy="2032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6F9777-FB63-6D4E-B779-0AE66FBF015E}"/>
              </a:ext>
            </a:extLst>
          </p:cNvPr>
          <p:cNvGrpSpPr/>
          <p:nvPr/>
        </p:nvGrpSpPr>
        <p:grpSpPr>
          <a:xfrm>
            <a:off x="1349117" y="3466319"/>
            <a:ext cx="10312802" cy="369332"/>
            <a:chOff x="1349117" y="3466319"/>
            <a:chExt cx="10312802" cy="3693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01AA7C-38C6-3E4E-A23B-38DD1B8F7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117" y="3544237"/>
              <a:ext cx="6692900" cy="2667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709483-42B3-5646-B646-E51FEDC41CCA}"/>
                </a:ext>
              </a:extLst>
            </p:cNvPr>
            <p:cNvSpPr txBox="1"/>
            <p:nvPr/>
          </p:nvSpPr>
          <p:spPr>
            <a:xfrm>
              <a:off x="8042017" y="3466319"/>
              <a:ext cx="361990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: Model 2 (properties of movie)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E43D0E-7C8F-0E45-AF3C-9D99386C9228}"/>
              </a:ext>
            </a:extLst>
          </p:cNvPr>
          <p:cNvGrpSpPr/>
          <p:nvPr/>
        </p:nvGrpSpPr>
        <p:grpSpPr>
          <a:xfrm>
            <a:off x="1349117" y="4136464"/>
            <a:ext cx="8788400" cy="668290"/>
            <a:chOff x="1349117" y="4136464"/>
            <a:chExt cx="8788400" cy="668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987EAA-E7C3-2B4C-864C-D1501E9D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9117" y="4136464"/>
              <a:ext cx="8788400" cy="2667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5D885-5B87-7E48-8E8B-7B07B7690CCD}"/>
                </a:ext>
              </a:extLst>
            </p:cNvPr>
            <p:cNvSpPr txBox="1"/>
            <p:nvPr/>
          </p:nvSpPr>
          <p:spPr>
            <a:xfrm>
              <a:off x="4899282" y="4435422"/>
              <a:ext cx="465544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: Model 3 (properties of movie and user)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B3F32A-DD1D-F041-80CA-1C9EE4994AD2}"/>
              </a:ext>
            </a:extLst>
          </p:cNvPr>
          <p:cNvSpPr txBox="1"/>
          <p:nvPr/>
        </p:nvSpPr>
        <p:spPr>
          <a:xfrm>
            <a:off x="445358" y="5623266"/>
            <a:ext cx="187904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If we knew the</a:t>
            </a:r>
            <a:br>
              <a:rPr lang="en-US" dirty="0"/>
            </a:br>
            <a:r>
              <a:rPr lang="en-US" dirty="0"/>
              <a:t>parameters:</a:t>
            </a:r>
          </a:p>
          <a:p>
            <a:pPr algn="r"/>
            <a:r>
              <a:rPr lang="en-US" dirty="0"/>
              <a:t>(we don’t)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FAFC867-8B92-304C-AE1E-034870EC3E4F}"/>
              </a:ext>
            </a:extLst>
          </p:cNvPr>
          <p:cNvSpPr/>
          <p:nvPr/>
        </p:nvSpPr>
        <p:spPr>
          <a:xfrm>
            <a:off x="4495627" y="5864413"/>
            <a:ext cx="403655" cy="34691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6602E9-9053-4B4A-B9BE-D396D0BC915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563" y="4959558"/>
            <a:ext cx="1202126" cy="178133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C847FAE-A723-044B-B199-3B0DF3FE5C5F}"/>
              </a:ext>
            </a:extLst>
          </p:cNvPr>
          <p:cNvGrpSpPr/>
          <p:nvPr/>
        </p:nvGrpSpPr>
        <p:grpSpPr>
          <a:xfrm>
            <a:off x="4899282" y="5108729"/>
            <a:ext cx="1083729" cy="1511367"/>
            <a:chOff x="5473590" y="5122581"/>
            <a:chExt cx="1083729" cy="151136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A6EBE91-FE6B-834C-8858-2C969C6B9AC7}"/>
                </a:ext>
              </a:extLst>
            </p:cNvPr>
            <p:cNvSpPr/>
            <p:nvPr/>
          </p:nvSpPr>
          <p:spPr>
            <a:xfrm>
              <a:off x="5932272" y="5585256"/>
              <a:ext cx="625047" cy="1048692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850CBD-AE0E-A441-A68C-7570F8B59A1C}"/>
                </a:ext>
              </a:extLst>
            </p:cNvPr>
            <p:cNvSpPr txBox="1"/>
            <p:nvPr/>
          </p:nvSpPr>
          <p:spPr>
            <a:xfrm>
              <a:off x="5473590" y="5122581"/>
              <a:ext cx="1018227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Female</a:t>
              </a:r>
            </a:p>
            <a:p>
              <a:r>
                <a:rPr lang="en-US" dirty="0"/>
                <a:t>User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445534-699A-3145-99C7-300ED96E48E3}"/>
              </a:ext>
            </a:extLst>
          </p:cNvPr>
          <p:cNvSpPr txBox="1"/>
          <p:nvPr/>
        </p:nvSpPr>
        <p:spPr>
          <a:xfrm>
            <a:off x="7506054" y="5108729"/>
            <a:ext cx="235994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Staring Brad Pitt</a:t>
            </a:r>
          </a:p>
          <a:p>
            <a:r>
              <a:rPr lang="en-US" dirty="0" err="1"/>
              <a:t>boxOfficeRevenue</a:t>
            </a:r>
            <a:r>
              <a:rPr lang="en-US" dirty="0"/>
              <a:t>:</a:t>
            </a:r>
          </a:p>
          <a:p>
            <a:r>
              <a:rPr lang="en-US" dirty="0"/>
              <a:t>60M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FEE9CE5-8893-E74D-8CA8-98E739312A38}"/>
              </a:ext>
            </a:extLst>
          </p:cNvPr>
          <p:cNvSpPr/>
          <p:nvPr/>
        </p:nvSpPr>
        <p:spPr>
          <a:xfrm>
            <a:off x="7719693" y="6220339"/>
            <a:ext cx="403655" cy="34691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7D8066-2BFE-B74D-9F84-861C1EB4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667" y="5976407"/>
            <a:ext cx="3695700" cy="647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B8AF41-0CDD-DA47-A3EA-B9E090FBB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0838" y="5518493"/>
            <a:ext cx="1790700" cy="1104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16EDED-A871-1D4B-9ABF-B31F582F39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28" y="2551742"/>
            <a:ext cx="3746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7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5" grpId="0"/>
      <p:bldP spid="2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816927" y="1994257"/>
            <a:ext cx="7023673" cy="2227853"/>
          </a:xfrm>
        </p:spPr>
        <p:txBody>
          <a:bodyPr anchor="t">
            <a:noAutofit/>
          </a:bodyPr>
          <a:lstStyle/>
          <a:p>
            <a:pPr marL="14287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  SELECT</a:t>
            </a:r>
            <a:r>
              <a:rPr lang="en-US" sz="3600" dirty="0">
                <a:latin typeface="Lucida Sans Typewriter" charset="0"/>
                <a:ea typeface="Osaka" charset="0"/>
                <a:cs typeface="Osaka" charset="0"/>
              </a:rPr>
              <a:t> name, </a:t>
            </a:r>
            <a:r>
              <a:rPr lang="en-US" sz="3600" dirty="0" err="1">
                <a:latin typeface="Lucida Sans Typewriter" charset="0"/>
                <a:ea typeface="Osaka" charset="0"/>
                <a:cs typeface="Osaka" charset="0"/>
              </a:rPr>
              <a:t>gpa</a:t>
            </a:r>
            <a:br>
              <a:rPr lang="en-US" sz="36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3600" dirty="0">
                <a:latin typeface="Lucida Sans Typewriter" charset="0"/>
                <a:ea typeface="Osaka" charset="0"/>
                <a:cs typeface="Osaka" charset="0"/>
              </a:rPr>
              <a:t>    </a:t>
            </a:r>
            <a:r>
              <a:rPr lang="en-US" sz="36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</a:t>
            </a:r>
            <a:r>
              <a:rPr lang="en-US" sz="3600" dirty="0">
                <a:latin typeface="Lucida Sans Typewriter" charset="0"/>
                <a:ea typeface="Osaka" charset="0"/>
                <a:cs typeface="Osaka" charset="0"/>
              </a:rPr>
              <a:t> students </a:t>
            </a:r>
            <a:br>
              <a:rPr lang="en-US" sz="36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3600" dirty="0">
                <a:latin typeface="Lucida Sans Typewriter" charset="0"/>
                <a:ea typeface="Osaka" charset="0"/>
                <a:cs typeface="Osaka" charset="0"/>
              </a:rPr>
              <a:t>   </a:t>
            </a:r>
            <a:r>
              <a:rPr lang="en-US" sz="36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36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3600" dirty="0" err="1">
                <a:latin typeface="Lucida Sans Typewriter" charset="0"/>
                <a:ea typeface="Osaka" charset="0"/>
                <a:cs typeface="Osaka" charset="0"/>
              </a:rPr>
              <a:t>dept</a:t>
            </a:r>
            <a:r>
              <a:rPr lang="en-US" sz="3600" dirty="0">
                <a:latin typeface="Lucida Sans Typewriter" charset="0"/>
                <a:ea typeface="Osaka" charset="0"/>
                <a:cs typeface="Osaka" charset="0"/>
              </a:rPr>
              <a:t> = 'CS’</a:t>
            </a:r>
            <a:br>
              <a:rPr lang="en-US" sz="36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36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ORDER BY </a:t>
            </a:r>
            <a:r>
              <a:rPr lang="en-US" sz="3600" dirty="0" err="1">
                <a:latin typeface="Lucida Sans Typewriter" charset="0"/>
                <a:ea typeface="Osaka" charset="0"/>
                <a:cs typeface="Osaka" charset="0"/>
              </a:rPr>
              <a:t>gpa</a:t>
            </a:r>
            <a:br>
              <a:rPr lang="en-US" sz="3600" dirty="0">
                <a:latin typeface="Lucida Sans Typewriter" charset="0"/>
                <a:ea typeface="Osaka" charset="0"/>
                <a:cs typeface="Osaka" charset="0"/>
              </a:rPr>
            </a:br>
            <a:endParaRPr lang="en-US" sz="3200" dirty="0">
              <a:ea typeface="Osaka" charset="0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5086" y="865415"/>
            <a:ext cx="383791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SQL is </a:t>
            </a:r>
            <a:r>
              <a:rPr lang="en-US" sz="3200" b="1" dirty="0"/>
              <a:t>Declarative</a:t>
            </a:r>
            <a:r>
              <a:rPr lang="en-US" sz="3200" dirty="0"/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7589" y="2073731"/>
            <a:ext cx="19784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What I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8762" y="2590957"/>
            <a:ext cx="284725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From what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3058" y="3169737"/>
            <a:ext cx="354295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Under </a:t>
            </a:r>
            <a:r>
              <a:rPr lang="en-US" sz="2400"/>
              <a:t>what conditions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0105" y="3748518"/>
            <a:ext cx="426591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How should it be presented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78762" y="5058561"/>
            <a:ext cx="868680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Say </a:t>
            </a:r>
            <a:r>
              <a:rPr lang="en-US" sz="3200" b="1" i="1"/>
              <a:t>what</a:t>
            </a:r>
            <a:r>
              <a:rPr lang="en-US" sz="3200"/>
              <a:t> you want, not </a:t>
            </a:r>
            <a:r>
              <a:rPr lang="en-US" sz="3200" b="1" i="1"/>
              <a:t>how</a:t>
            </a:r>
            <a:r>
              <a:rPr lang="en-US" sz="3200" i="1"/>
              <a:t> </a:t>
            </a:r>
            <a:r>
              <a:rPr lang="en-US" sz="3200"/>
              <a:t>to get it.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78285" y="1347926"/>
            <a:ext cx="125547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SQL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Keywords</a:t>
            </a:r>
          </a:p>
        </p:txBody>
      </p:sp>
    </p:spTree>
    <p:extLst>
      <p:ext uri="{BB962C8B-B14F-4D97-AF65-F5344CB8AC3E}">
        <p14:creationId xmlns:p14="http://schemas.microsoft.com/office/powerpoint/2010/main" val="4262674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5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Database</a:t>
            </a:r>
            <a:r>
              <a:rPr lang="en-US" dirty="0"/>
              <a:t>: Set of Relations (i.e., one or more tables)</a:t>
            </a:r>
          </a:p>
          <a:p>
            <a:r>
              <a:rPr lang="en-US" i="1" dirty="0">
                <a:solidFill>
                  <a:srgbClr val="FF0000"/>
                </a:solidFill>
              </a:rPr>
              <a:t>Attribute</a:t>
            </a:r>
            <a:r>
              <a:rPr lang="en-US" dirty="0"/>
              <a:t> (</a:t>
            </a:r>
            <a:r>
              <a:rPr lang="en-US" i="1" dirty="0">
                <a:solidFill>
                  <a:srgbClr val="FF0000"/>
                </a:solidFill>
              </a:rPr>
              <a:t>Column</a:t>
            </a:r>
            <a:r>
              <a:rPr lang="en-US" dirty="0"/>
              <a:t>)</a:t>
            </a:r>
          </a:p>
          <a:p>
            <a:r>
              <a:rPr lang="en-US" i="1" dirty="0">
                <a:solidFill>
                  <a:srgbClr val="FF0000"/>
                </a:solidFill>
              </a:rPr>
              <a:t>Tuple</a:t>
            </a:r>
            <a:r>
              <a:rPr lang="en-US" dirty="0"/>
              <a:t> (</a:t>
            </a:r>
            <a:r>
              <a:rPr lang="en-US" i="1" dirty="0">
                <a:solidFill>
                  <a:srgbClr val="FF0000"/>
                </a:solidFill>
              </a:rPr>
              <a:t>Record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Row</a:t>
            </a:r>
            <a:r>
              <a:rPr lang="en-US" dirty="0"/>
              <a:t>)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Relation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>
                <a:solidFill>
                  <a:srgbClr val="FF0000"/>
                </a:solidFill>
              </a:rPr>
              <a:t>Table</a:t>
            </a:r>
            <a:r>
              <a:rPr lang="en-US" dirty="0"/>
              <a:t>):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Schema</a:t>
            </a:r>
            <a:r>
              <a:rPr lang="en-US" dirty="0"/>
              <a:t>: the set of column names, their types, and any constraints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Instance</a:t>
            </a:r>
            <a:r>
              <a:rPr lang="en-US" i="1" dirty="0"/>
              <a:t>: </a:t>
            </a:r>
            <a:r>
              <a:rPr lang="en-US" dirty="0"/>
              <a:t>data satisfying the schema </a:t>
            </a:r>
          </a:p>
          <a:p>
            <a:r>
              <a:rPr lang="en-US" i="1" dirty="0">
                <a:solidFill>
                  <a:srgbClr val="FF0000"/>
                </a:solidFill>
              </a:rPr>
              <a:t>Schema of database </a:t>
            </a:r>
            <a:r>
              <a:rPr lang="en-US" dirty="0"/>
              <a:t>is set of schemas of its relations</a:t>
            </a:r>
          </a:p>
        </p:txBody>
      </p:sp>
    </p:spTree>
    <p:extLst>
      <p:ext uri="{BB962C8B-B14F-4D97-AF65-F5344CB8AC3E}">
        <p14:creationId xmlns:p14="http://schemas.microsoft.com/office/powerpoint/2010/main" val="27771862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Connect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90" y="1656173"/>
            <a:ext cx="6766135" cy="46504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data will reference other pieces of data</a:t>
            </a:r>
          </a:p>
          <a:p>
            <a:r>
              <a:rPr lang="en-US" b="1" dirty="0"/>
              <a:t>Primary key:</a:t>
            </a:r>
            <a:r>
              <a:rPr lang="en-US" dirty="0"/>
              <a:t> </a:t>
            </a:r>
            <a:r>
              <a:rPr lang="en-US" i="1" dirty="0"/>
              <a:t>the column or set of columns in a table that determine the values of the remaining columns</a:t>
            </a:r>
          </a:p>
          <a:p>
            <a:pPr lvl="1"/>
            <a:r>
              <a:rPr lang="en-US" b="1" dirty="0"/>
              <a:t>Primary keys are unique</a:t>
            </a:r>
          </a:p>
          <a:p>
            <a:pPr lvl="1"/>
            <a:r>
              <a:rPr lang="en-US" dirty="0"/>
              <a:t>Examples: SSN, </a:t>
            </a:r>
            <a:r>
              <a:rPr lang="en-US" dirty="0" err="1"/>
              <a:t>ProductIDs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Foreign keys:</a:t>
            </a:r>
            <a:r>
              <a:rPr lang="en-US" dirty="0"/>
              <a:t> the column or sets of columns that reference primary keys in other tables.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54017" y="444650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4600" y="237716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8/30/2017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62926" y="3928804"/>
          <a:ext cx="251200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5351" y="110078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6033" y="358927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674" y="2037636"/>
            <a:ext cx="1353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Orders.csv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462926" y="5485525"/>
          <a:ext cx="251200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Addr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Harmon..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85658" y="5145992"/>
            <a:ext cx="17892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Customers.csv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65145" y="1960363"/>
            <a:ext cx="1934620" cy="416803"/>
            <a:chOff x="7865145" y="1960363"/>
            <a:chExt cx="1934620" cy="416803"/>
          </a:xfrm>
        </p:grpSpPr>
        <p:sp>
          <p:nvSpPr>
            <p:cNvPr id="26" name="TextBox 25"/>
            <p:cNvSpPr txBox="1"/>
            <p:nvPr/>
          </p:nvSpPr>
          <p:spPr>
            <a:xfrm>
              <a:off x="7865145" y="1960363"/>
              <a:ext cx="148470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Foreign Key</a:t>
              </a:r>
            </a:p>
          </p:txBody>
        </p:sp>
        <p:cxnSp>
          <p:nvCxnSpPr>
            <p:cNvPr id="28" name="Curved Connector 27"/>
            <p:cNvCxnSpPr>
              <a:stCxn id="26" idx="3"/>
              <a:endCxn id="5" idx="0"/>
            </p:cNvCxnSpPr>
            <p:nvPr/>
          </p:nvCxnSpPr>
          <p:spPr>
            <a:xfrm>
              <a:off x="9349847" y="2145029"/>
              <a:ext cx="449918" cy="232137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873161" y="4961326"/>
            <a:ext cx="1926604" cy="524199"/>
            <a:chOff x="7873161" y="4961326"/>
            <a:chExt cx="1926604" cy="524199"/>
          </a:xfrm>
        </p:grpSpPr>
        <p:sp>
          <p:nvSpPr>
            <p:cNvPr id="25" name="TextBox 24"/>
            <p:cNvSpPr txBox="1"/>
            <p:nvPr/>
          </p:nvSpPr>
          <p:spPr>
            <a:xfrm>
              <a:off x="7873161" y="4961326"/>
              <a:ext cx="14766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Primary Key</a:t>
              </a:r>
            </a:p>
          </p:txBody>
        </p:sp>
        <p:cxnSp>
          <p:nvCxnSpPr>
            <p:cNvPr id="37" name="Straight Arrow Connector 36"/>
            <p:cNvCxnSpPr>
              <a:stCxn id="25" idx="3"/>
            </p:cNvCxnSpPr>
            <p:nvPr/>
          </p:nvCxnSpPr>
          <p:spPr>
            <a:xfrm>
              <a:off x="9349847" y="5145992"/>
              <a:ext cx="449918" cy="33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130178"/>
            <a:ext cx="9338682" cy="1325563"/>
          </a:xfrm>
        </p:spPr>
        <p:txBody>
          <a:bodyPr>
            <a:normAutofit/>
          </a:bodyPr>
          <a:lstStyle/>
          <a:p>
            <a:r>
              <a:rPr lang="en-US">
                <a:ea typeface="ＭＳ Ｐゴシック" charset="0"/>
                <a:cs typeface="Helvetica Neue Light"/>
              </a:rPr>
              <a:t>The Data Definition Language</a:t>
            </a:r>
            <a:endParaRPr lang="en-US" dirty="0">
              <a:ea typeface="ＭＳ Ｐゴシック" charset="0"/>
              <a:cs typeface="Helvetica Neue Light"/>
            </a:endParaRPr>
          </a:p>
        </p:txBody>
      </p:sp>
      <p:sp>
        <p:nvSpPr>
          <p:cNvPr id="95241" name="Rectangle 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28698" y="1455741"/>
            <a:ext cx="5638800" cy="5105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CREATE TABLE Sailors (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</a:t>
            </a:r>
            <a:r>
              <a:rPr lang="en-US" sz="1800" dirty="0" err="1">
                <a:latin typeface="Lucida Console" charset="0"/>
                <a:ea typeface="ＭＳ Ｐゴシック" charset="0"/>
                <a:cs typeface="ＭＳ Ｐゴシック" charset="0"/>
              </a:rPr>
              <a:t>sid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Lucida Console" charset="0"/>
                <a:ea typeface="ＭＳ Ｐゴシック" charset="0"/>
                <a:cs typeface="ＭＳ Ｐゴシック" charset="0"/>
              </a:rPr>
              <a:t>INTEGER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,  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</a:t>
            </a:r>
            <a:r>
              <a:rPr lang="en-US" sz="1800" dirty="0" err="1">
                <a:latin typeface="Lucida Console" charset="0"/>
                <a:ea typeface="ＭＳ Ｐゴシック" charset="0"/>
                <a:cs typeface="ＭＳ Ｐゴシック" charset="0"/>
              </a:rPr>
              <a:t>sname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CHAR(20),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rating INTEGER,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age REAL,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</a:t>
            </a:r>
            <a:r>
              <a:rPr lang="en-US" sz="1800" dirty="0">
                <a:solidFill>
                  <a:schemeClr val="accent5"/>
                </a:solidFill>
                <a:latin typeface="Lucida Console" charset="0"/>
                <a:ea typeface="ＭＳ Ｐゴシック" charset="0"/>
                <a:cs typeface="ＭＳ Ｐゴシック" charset="0"/>
              </a:rPr>
              <a:t>PRIMARY KEY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1800" dirty="0" err="1">
                <a:latin typeface="Lucida Console" charset="0"/>
                <a:ea typeface="ＭＳ Ｐゴシック" charset="0"/>
                <a:cs typeface="ＭＳ Ｐゴシック" charset="0"/>
              </a:rPr>
              <a:t>sid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));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dirty="0">
              <a:latin typeface="Lucida Console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CREATE TABLE Boats (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bid INTEGER,     	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</a:t>
            </a:r>
            <a:r>
              <a:rPr lang="en-US" sz="1800" dirty="0" err="1">
                <a:latin typeface="Lucida Console" charset="0"/>
                <a:ea typeface="ＭＳ Ｐゴシック" charset="0"/>
                <a:cs typeface="ＭＳ Ｐゴシック" charset="0"/>
              </a:rPr>
              <a:t>bname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CHAR (20),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color CHAR(10),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PRIMARY KEY (bid));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dirty="0">
              <a:latin typeface="Lucida Console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CREATE TABLE Reserves (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</a:t>
            </a:r>
            <a:r>
              <a:rPr lang="en-US" sz="1800" dirty="0" err="1">
                <a:latin typeface="Lucida Console" charset="0"/>
                <a:ea typeface="ＭＳ Ｐゴシック" charset="0"/>
                <a:cs typeface="ＭＳ Ｐゴシック" charset="0"/>
              </a:rPr>
              <a:t>sid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INTEGER,     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bid INTEGER,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 day DATE,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PRIMARY KEY (</a:t>
            </a:r>
            <a:r>
              <a:rPr lang="en-US" sz="1800" dirty="0" err="1">
                <a:latin typeface="Lucida Console" charset="0"/>
                <a:ea typeface="ＭＳ Ｐゴシック" charset="0"/>
                <a:cs typeface="ＭＳ Ｐゴシック" charset="0"/>
              </a:rPr>
              <a:t>sid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, bid, day),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1800" dirty="0">
                <a:solidFill>
                  <a:schemeClr val="accent5"/>
                </a:solidFill>
                <a:latin typeface="Lucida Console" charset="0"/>
                <a:ea typeface="ＭＳ Ｐゴシック" charset="0"/>
                <a:cs typeface="ＭＳ Ｐゴシック" charset="0"/>
              </a:rPr>
              <a:t>FOREIGN KEY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1800" dirty="0" err="1">
                <a:latin typeface="Lucida Console" charset="0"/>
                <a:ea typeface="ＭＳ Ｐゴシック" charset="0"/>
                <a:cs typeface="ＭＳ Ｐゴシック" charset="0"/>
              </a:rPr>
              <a:t>sid</a:t>
            </a: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) REFERENCES Sailors,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>
                <a:latin typeface="Lucida Console" charset="0"/>
                <a:ea typeface="ＭＳ Ｐゴシック" charset="0"/>
                <a:cs typeface="ＭＳ Ｐゴシック" charset="0"/>
              </a:rPr>
              <a:t>  FOREIGN KEY (bid) REFERENCES Boats)</a:t>
            </a:r>
            <a:r>
              <a:rPr lang="en-US" sz="1800" dirty="0">
                <a:solidFill>
                  <a:schemeClr val="accent5"/>
                </a:solidFill>
                <a:latin typeface="Lucida Console" charset="0"/>
                <a:ea typeface="ＭＳ Ｐゴシック" charset="0"/>
                <a:cs typeface="ＭＳ Ｐゴシック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1800" dirty="0">
              <a:latin typeface="Lucida Console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5278" name="Group 46"/>
          <p:cNvGraphicFramePr>
            <a:graphicFrameLocks noGrp="1"/>
          </p:cNvGraphicFramePr>
          <p:nvPr>
            <p:extLst/>
          </p:nvPr>
        </p:nvGraphicFramePr>
        <p:xfrm>
          <a:off x="1146696" y="1442906"/>
          <a:ext cx="3200400" cy="13414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sid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sname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rating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age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Fred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Jim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39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Nancy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302" name="Group 70"/>
          <p:cNvGraphicFramePr>
            <a:graphicFrameLocks noGrp="1"/>
          </p:cNvGraphicFramePr>
          <p:nvPr>
            <p:extLst/>
          </p:nvPr>
        </p:nvGraphicFramePr>
        <p:xfrm>
          <a:off x="1146696" y="3347906"/>
          <a:ext cx="3200400" cy="134144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bid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bname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color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101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Nina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red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102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Pinta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blue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103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Santa Maria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red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322" name="Group 90"/>
          <p:cNvGraphicFramePr>
            <a:graphicFrameLocks noGrp="1"/>
          </p:cNvGraphicFramePr>
          <p:nvPr>
            <p:extLst/>
          </p:nvPr>
        </p:nvGraphicFramePr>
        <p:xfrm>
          <a:off x="1146696" y="5481506"/>
          <a:ext cx="3200400" cy="10287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9/12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9/13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5324" name="AutoShape 92"/>
          <p:cNvCxnSpPr>
            <a:cxnSpLocks noChangeShapeType="1"/>
          </p:cNvCxnSpPr>
          <p:nvPr/>
        </p:nvCxnSpPr>
        <p:spPr bwMode="auto">
          <a:xfrm rot="10800000" flipH="1">
            <a:off x="1146696" y="1611182"/>
            <a:ext cx="1588" cy="4041775"/>
          </a:xfrm>
          <a:prstGeom prst="curvedConnector3">
            <a:avLst>
              <a:gd name="adj1" fmla="val -25500009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5326" name="AutoShape 94"/>
          <p:cNvCxnSpPr>
            <a:cxnSpLocks noChangeShapeType="1"/>
          </p:cNvCxnSpPr>
          <p:nvPr/>
        </p:nvCxnSpPr>
        <p:spPr bwMode="auto">
          <a:xfrm rot="5400000" flipH="1">
            <a:off x="1080021" y="3814631"/>
            <a:ext cx="2133600" cy="1200150"/>
          </a:xfrm>
          <a:prstGeom prst="curvedConnector3">
            <a:avLst>
              <a:gd name="adj1" fmla="val 11071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8838389" y="1841395"/>
            <a:ext cx="21291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Columns have</a:t>
            </a:r>
            <a:br>
              <a:rPr lang="en-US" dirty="0"/>
            </a:br>
            <a:r>
              <a:rPr lang="en-US" b="1" dirty="0"/>
              <a:t>names</a:t>
            </a:r>
            <a:r>
              <a:rPr lang="en-US" dirty="0"/>
              <a:t> and </a:t>
            </a:r>
            <a:r>
              <a:rPr lang="en-US" b="1" dirty="0"/>
              <a:t>types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7148" y="2759674"/>
            <a:ext cx="151035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Specify</a:t>
            </a:r>
            <a:br>
              <a:rPr lang="en-US" dirty="0"/>
            </a:br>
            <a:r>
              <a:rPr lang="en-US" b="1" dirty="0"/>
              <a:t>Primary Key</a:t>
            </a:r>
            <a:br>
              <a:rPr lang="en-US" dirty="0"/>
            </a:br>
            <a:r>
              <a:rPr lang="en-US" dirty="0"/>
              <a:t>column(s)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437913" y="3830050"/>
            <a:ext cx="1548822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Specify</a:t>
            </a:r>
            <a:br>
              <a:rPr lang="en-US" dirty="0"/>
            </a:br>
            <a:r>
              <a:rPr lang="en-US" b="1" dirty="0"/>
              <a:t>Foreign Key</a:t>
            </a:r>
            <a:br>
              <a:rPr lang="en-US" dirty="0"/>
            </a:br>
            <a:r>
              <a:rPr lang="en-US" dirty="0"/>
              <a:t>relationships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479147" y="2835281"/>
            <a:ext cx="2939529" cy="38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439679" y="1841396"/>
            <a:ext cx="1728439" cy="32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261259" y="4531226"/>
            <a:ext cx="2195890" cy="151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91901" y="5099187"/>
            <a:ext cx="21755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Semicolon</a:t>
            </a:r>
            <a:r>
              <a:rPr lang="en-US" dirty="0"/>
              <a:t> at end</a:t>
            </a:r>
            <a:br>
              <a:rPr lang="en-US" dirty="0"/>
            </a:br>
            <a:r>
              <a:rPr lang="en-US" dirty="0"/>
              <a:t>of commands</a:t>
            </a:r>
            <a:endParaRPr lang="en-US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438751" y="5745518"/>
            <a:ext cx="110303" cy="543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9568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15937" y="637381"/>
            <a:ext cx="5140326" cy="1325563"/>
          </a:xfrm>
        </p:spPr>
        <p:txBody>
          <a:bodyPr/>
          <a:lstStyle/>
          <a:p>
            <a:r>
              <a:rPr lang="en-US" dirty="0"/>
              <a:t>Conceptual SQL Evaluation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5921375" y="733424"/>
            <a:ext cx="4975225" cy="1628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2000" dirty="0"/>
              <a:t>SELECT        [DISTINCT]  </a:t>
            </a:r>
            <a:r>
              <a:rPr lang="en-US" sz="2000" i="1" dirty="0"/>
              <a:t>target-list</a:t>
            </a:r>
            <a:endParaRPr lang="en-US" sz="2000" dirty="0"/>
          </a:p>
          <a:p>
            <a:r>
              <a:rPr lang="en-US" sz="2000" dirty="0"/>
              <a:t>FROM         </a:t>
            </a:r>
            <a:r>
              <a:rPr lang="en-US" sz="2000" i="1" dirty="0"/>
              <a:t>relation-list</a:t>
            </a:r>
            <a:endParaRPr lang="en-US" sz="2000" dirty="0"/>
          </a:p>
          <a:p>
            <a:r>
              <a:rPr lang="en-US" sz="2000" dirty="0"/>
              <a:t>WHERE        </a:t>
            </a:r>
            <a:r>
              <a:rPr lang="en-US" sz="2000" i="1" dirty="0"/>
              <a:t>qualification</a:t>
            </a:r>
          </a:p>
          <a:p>
            <a:r>
              <a:rPr lang="en-US" sz="2000" dirty="0"/>
              <a:t>GROUP BY  </a:t>
            </a:r>
            <a:r>
              <a:rPr lang="en-US" sz="2000" i="1" dirty="0"/>
              <a:t>grouping-list</a:t>
            </a:r>
          </a:p>
          <a:p>
            <a:r>
              <a:rPr lang="en-US" sz="2000" dirty="0"/>
              <a:t>HAVING      </a:t>
            </a:r>
            <a:r>
              <a:rPr lang="en-US" sz="2000" i="1" dirty="0"/>
              <a:t>group-qualification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4191" y="2287865"/>
            <a:ext cx="410400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Queries Here</a:t>
            </a:r>
          </a:p>
          <a:p>
            <a:r>
              <a:rPr lang="en-US" dirty="0">
                <a:hlinkClick r:id="rId3"/>
              </a:rPr>
              <a:t>http://sqlfiddle.com/#!17/67109/12</a:t>
            </a:r>
            <a:endParaRPr lang="en-US" dirty="0"/>
          </a:p>
          <a:p>
            <a:endParaRPr lang="en-US" dirty="0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234440" y="6453189"/>
            <a:ext cx="2895600" cy="403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  <a:p>
            <a:endParaRPr lang="en-US" sz="120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06240" y="32766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GROUP BY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258601" y="5718718"/>
            <a:ext cx="24523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 dirty="0">
                <a:solidFill>
                  <a:schemeClr val="tx1"/>
                </a:solidFill>
              </a:rPr>
              <a:t>One or more tables to use 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(cross product </a:t>
            </a:r>
            <a:r>
              <a:rPr lang="mr-IN" sz="2000" b="1" i="1" dirty="0">
                <a:solidFill>
                  <a:schemeClr val="tx1"/>
                </a:solidFill>
              </a:rPr>
              <a:t>…</a:t>
            </a:r>
            <a:r>
              <a:rPr lang="en-US" sz="2000" b="1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1234440" y="4648201"/>
            <a:ext cx="2590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Apply selections</a:t>
            </a:r>
          </a:p>
          <a:p>
            <a:r>
              <a:rPr lang="en-US" sz="2000" b="1" i="1">
                <a:solidFill>
                  <a:schemeClr val="tx1"/>
                </a:solidFill>
              </a:rPr>
              <a:t>(eliminate rows)</a:t>
            </a: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9006840" y="4389440"/>
            <a:ext cx="3124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 dirty="0">
                <a:solidFill>
                  <a:schemeClr val="tx1"/>
                </a:solidFill>
              </a:rPr>
              <a:t>Project away columns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(just keep those used in SELECT, GBY, HAVING)</a:t>
            </a: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4206240" y="46482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/>
              <a:t>WHERE</a:t>
            </a:r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4130040" y="58674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/>
              <a:t>FROM</a:t>
            </a:r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>
            <a:off x="7025640" y="58674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HAVING</a:t>
            </a: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1805941" y="3249839"/>
            <a:ext cx="1828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Form groups &amp; aggregate</a:t>
            </a:r>
          </a:p>
        </p:txBody>
      </p:sp>
      <p:sp>
        <p:nvSpPr>
          <p:cNvPr id="34" name="Oval 12"/>
          <p:cNvSpPr>
            <a:spLocks noChangeArrowheads="1"/>
          </p:cNvSpPr>
          <p:nvPr/>
        </p:nvSpPr>
        <p:spPr bwMode="auto">
          <a:xfrm>
            <a:off x="7025640" y="46482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SELECT</a:t>
            </a: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9006840" y="5718718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Eliminate groups</a:t>
            </a: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7025640" y="32766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[DISTINCT]</a:t>
            </a:r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9006840" y="3276601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Eliminate duplicates</a:t>
            </a: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5044440" y="5257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044440" y="38862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>
            <a:off x="7863840" y="5257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19"/>
          <p:cNvSpPr>
            <a:spLocks noChangeShapeType="1"/>
          </p:cNvSpPr>
          <p:nvPr/>
        </p:nvSpPr>
        <p:spPr bwMode="auto">
          <a:xfrm>
            <a:off x="7863840" y="38862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20"/>
          <p:cNvSpPr>
            <a:spLocks/>
          </p:cNvSpPr>
          <p:nvPr/>
        </p:nvSpPr>
        <p:spPr bwMode="auto">
          <a:xfrm>
            <a:off x="5044440" y="2895600"/>
            <a:ext cx="1981200" cy="3276600"/>
          </a:xfrm>
          <a:custGeom>
            <a:avLst/>
            <a:gdLst>
              <a:gd name="T0" fmla="*/ 0 w 1248"/>
              <a:gd name="T1" fmla="*/ 2147483647 h 2064"/>
              <a:gd name="T2" fmla="*/ 0 w 1248"/>
              <a:gd name="T3" fmla="*/ 0 h 2064"/>
              <a:gd name="T4" fmla="*/ 2147483647 w 1248"/>
              <a:gd name="T5" fmla="*/ 0 h 2064"/>
              <a:gd name="T6" fmla="*/ 2147483647 w 1248"/>
              <a:gd name="T7" fmla="*/ 2147483647 h 2064"/>
              <a:gd name="T8" fmla="*/ 2147483647 w 1248"/>
              <a:gd name="T9" fmla="*/ 2147483647 h 20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8"/>
              <a:gd name="T16" fmla="*/ 0 h 2064"/>
              <a:gd name="T17" fmla="*/ 1248 w 1248"/>
              <a:gd name="T18" fmla="*/ 2064 h 20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8" h="2064">
                <a:moveTo>
                  <a:pt x="0" y="240"/>
                </a:moveTo>
                <a:lnTo>
                  <a:pt x="0" y="0"/>
                </a:lnTo>
                <a:lnTo>
                  <a:pt x="672" y="0"/>
                </a:lnTo>
                <a:lnTo>
                  <a:pt x="672" y="2064"/>
                </a:lnTo>
                <a:lnTo>
                  <a:pt x="1248" y="2064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>
            <a:off x="7863840" y="26670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752475" y="1781175"/>
            <a:ext cx="6705600" cy="3810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Queries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52450" y="1476375"/>
            <a:ext cx="7391400" cy="2295525"/>
          </a:xfrm>
        </p:spPr>
        <p:txBody>
          <a:bodyPr anchor="t"/>
          <a:lstStyle/>
          <a:p>
            <a:pPr marL="14287" indent="0">
              <a:buNone/>
            </a:pP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DISTINCT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]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&lt;column expression list&gt;</a:t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&lt;table1 [AS t1], ... , </a:t>
            </a:r>
            <a:r>
              <a:rPr lang="en-US" sz="2000" i="1" dirty="0" err="1">
                <a:latin typeface="Lucida Sans Typewriter" charset="0"/>
                <a:ea typeface="Osaka" charset="0"/>
                <a:cs typeface="Osaka" charset="0"/>
              </a:rPr>
              <a:t>tableN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 [AS </a:t>
            </a:r>
            <a:r>
              <a:rPr lang="en-US" sz="2000" i="1" dirty="0" err="1">
                <a:latin typeface="Lucida Sans Typewriter" charset="0"/>
                <a:ea typeface="Osaka" charset="0"/>
                <a:cs typeface="Osaka" charset="0"/>
              </a:rPr>
              <a:t>tn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]&gt;</a:t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&lt;predicate&gt;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]</a:t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GROUP BY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&lt;column list&gt;</a:t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 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HAVING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&lt;predicate&gt;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] ]</a:t>
            </a:r>
            <a:br>
              <a:rPr lang="en-US" sz="20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ORDER BY </a:t>
            </a:r>
            <a:r>
              <a:rPr lang="en-US" sz="2000" i="1" dirty="0">
                <a:latin typeface="Lucida Sans Typewriter" charset="0"/>
                <a:ea typeface="Osaka" charset="0"/>
                <a:cs typeface="Osaka" charset="0"/>
              </a:rPr>
              <a:t>&lt;column list&gt;</a:t>
            </a:r>
            <a:r>
              <a:rPr lang="en-US" sz="2000" dirty="0">
                <a:latin typeface="Lucida Sans Typewriter" charset="0"/>
                <a:ea typeface="Osaka" charset="0"/>
                <a:cs typeface="Osaka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;</a:t>
            </a:r>
          </a:p>
          <a:p>
            <a:pPr marL="14287" indent="0">
              <a:buNone/>
            </a:pPr>
            <a:endParaRPr lang="en-US" dirty="0">
              <a:latin typeface="Tahoma" charset="0"/>
              <a:ea typeface="Osaka" charset="0"/>
              <a:cs typeface="Osaka" charset="0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1676400" y="3225800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FROM : compute </a:t>
            </a:r>
            <a:r>
              <a:rPr lang="en-US" b="1" i="1" dirty="0">
                <a:solidFill>
                  <a:srgbClr val="FF0000"/>
                </a:solidFill>
              </a:rPr>
              <a:t>cross product </a:t>
            </a:r>
            <a:r>
              <a:rPr lang="en-US" dirty="0"/>
              <a:t>of tables.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WHERE : Check conditions, discard tuples that fail.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SELECT : Specify desired fields in output.</a:t>
            </a:r>
          </a:p>
          <a:p>
            <a:r>
              <a:rPr lang="en-US" dirty="0"/>
              <a:t>Note: likely a terribly inefficient strategy! </a:t>
            </a:r>
          </a:p>
          <a:p>
            <a:pPr lvl="1"/>
            <a:r>
              <a:rPr lang="en-US" dirty="0"/>
              <a:t>Query optimizer will find more efficient plans.</a:t>
            </a:r>
          </a:p>
        </p:txBody>
      </p:sp>
    </p:spTree>
    <p:extLst>
      <p:ext uri="{BB962C8B-B14F-4D97-AF65-F5344CB8AC3E}">
        <p14:creationId xmlns:p14="http://schemas.microsoft.com/office/powerpoint/2010/main" val="137144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2" y="356501"/>
            <a:ext cx="11616267" cy="1784308"/>
          </a:xfrm>
        </p:spPr>
        <p:txBody>
          <a:bodyPr>
            <a:normAutofit/>
          </a:bodyPr>
          <a:lstStyle/>
          <a:p>
            <a:r>
              <a:rPr lang="en-US" dirty="0"/>
              <a:t>Return Sailors (S) and the dates of </a:t>
            </a:r>
            <a:r>
              <a:rPr lang="en-US"/>
              <a:t>their Reservations </a:t>
            </a:r>
            <a:r>
              <a:rPr lang="en-US" dirty="0"/>
              <a:t>(</a:t>
            </a:r>
            <a:r>
              <a:rPr lang="en-US"/>
              <a:t>R)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4885" y="431524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60727" y="4771149"/>
          <a:ext cx="2040482" cy="9441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1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71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bid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day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0727" y="431524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394885" y="4771149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8453" y="2268469"/>
            <a:ext cx="7869462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SELECT</a:t>
            </a:r>
            <a:r>
              <a:rPr lang="en-US" sz="32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S.sname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R.day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sz="32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Reserves </a:t>
            </a:r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R, Sailors </a:t>
            </a:r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S 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32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S.sid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R.sid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4006" y="6367237"/>
            <a:ext cx="458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http://sqlfiddle.com/#!17/53815/1140/0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48918" y="348792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R1 </a:t>
            </a:r>
            <a:r>
              <a:rPr lang="en-US" sz="3600" ker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⋈</a:t>
            </a:r>
            <a:r>
              <a:rPr lang="en-US" sz="3600">
                <a:latin typeface="Helvetica Neue" charset="0"/>
                <a:ea typeface="Helvetica Neue" charset="0"/>
                <a:cs typeface="Helvetica Neue" charset="0"/>
              </a:rPr>
              <a:t> S1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904381" y="4315243"/>
          <a:ext cx="4794634" cy="2252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6904382" y="4195674"/>
            <a:ext cx="563267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977793" y="4202296"/>
            <a:ext cx="542742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6790267" y="5109514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2" name="Straight Connector 21"/>
          <p:cNvCxnSpPr/>
          <p:nvPr/>
        </p:nvCxnSpPr>
        <p:spPr bwMode="auto">
          <a:xfrm>
            <a:off x="6790267" y="5442021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3" name="Straight Connector 22"/>
          <p:cNvCxnSpPr/>
          <p:nvPr/>
        </p:nvCxnSpPr>
        <p:spPr bwMode="auto">
          <a:xfrm>
            <a:off x="6790267" y="5786136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4" name="Straight Connector 23"/>
          <p:cNvCxnSpPr/>
          <p:nvPr/>
        </p:nvCxnSpPr>
        <p:spPr bwMode="auto">
          <a:xfrm>
            <a:off x="6790267" y="6079330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" name="Rounded Rectangular Callout 3"/>
          <p:cNvSpPr/>
          <p:nvPr/>
        </p:nvSpPr>
        <p:spPr>
          <a:xfrm>
            <a:off x="9399494" y="2434002"/>
            <a:ext cx="2514600" cy="766398"/>
          </a:xfrm>
          <a:prstGeom prst="wedgeRoundRectCallout">
            <a:avLst>
              <a:gd name="adj1" fmla="val -51849"/>
              <a:gd name="adj2" fmla="val 9232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Symbol for </a:t>
            </a:r>
            <a:r>
              <a:rPr lang="en-US" sz="2000"/>
              <a:t>join </a:t>
            </a:r>
            <a:br>
              <a:rPr lang="en-US" sz="2000"/>
            </a:br>
            <a:r>
              <a:rPr lang="en-US" sz="2000"/>
              <a:t>(</a:t>
            </a:r>
            <a:r>
              <a:rPr lang="en-US" sz="2000" dirty="0"/>
              <a:t>Rel. Alg.)</a:t>
            </a:r>
          </a:p>
        </p:txBody>
      </p:sp>
    </p:spTree>
    <p:extLst>
      <p:ext uri="{BB962C8B-B14F-4D97-AF65-F5344CB8AC3E}">
        <p14:creationId xmlns:p14="http://schemas.microsoft.com/office/powerpoint/2010/main" val="388027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72714" y="1777757"/>
            <a:ext cx="2016303" cy="1270242"/>
            <a:chOff x="4944973" y="348335"/>
            <a:chExt cx="2016303" cy="1270242"/>
          </a:xfrm>
        </p:grpSpPr>
        <p:grpSp>
          <p:nvGrpSpPr>
            <p:cNvPr id="6" name="Group 5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52450" y="69215"/>
            <a:ext cx="10801350" cy="1325563"/>
          </a:xfrm>
        </p:spPr>
        <p:txBody>
          <a:bodyPr/>
          <a:lstStyle/>
          <a:p>
            <a:r>
              <a:rPr lang="en-US"/>
              <a:t>Kinds of Joins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10350" y="1777757"/>
            <a:ext cx="2016303" cy="1270242"/>
            <a:chOff x="8858215" y="5182947"/>
            <a:chExt cx="2016303" cy="1270242"/>
          </a:xfrm>
        </p:grpSpPr>
        <p:sp>
          <p:nvSpPr>
            <p:cNvPr id="14" name="Freeform 13"/>
            <p:cNvSpPr/>
            <p:nvPr/>
          </p:nvSpPr>
          <p:spPr>
            <a:xfrm>
              <a:off x="9604277" y="5306209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858215" y="5182947"/>
              <a:ext cx="2016303" cy="1270242"/>
              <a:chOff x="8858215" y="5182947"/>
              <a:chExt cx="2016303" cy="1270242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6380153" y="1777757"/>
            <a:ext cx="2016303" cy="1270242"/>
            <a:chOff x="4944973" y="348335"/>
            <a:chExt cx="2016303" cy="1270242"/>
          </a:xfrm>
        </p:grpSpPr>
        <p:grpSp>
          <p:nvGrpSpPr>
            <p:cNvPr id="19" name="Group 18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Freeform 19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174733" y="1777757"/>
            <a:ext cx="2016303" cy="1270242"/>
            <a:chOff x="4944973" y="348335"/>
            <a:chExt cx="2016303" cy="1270242"/>
          </a:xfrm>
        </p:grpSpPr>
        <p:grpSp>
          <p:nvGrpSpPr>
            <p:cNvPr id="24" name="Group 23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 24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47485" y="1294285"/>
            <a:ext cx="1342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Inner Joins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97365" y="1294285"/>
            <a:ext cx="119616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Joins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90224" y="1294285"/>
            <a:ext cx="13484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Right Joins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40722" y="1294285"/>
            <a:ext cx="133722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Outer Join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4380" y="3383472"/>
            <a:ext cx="7130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Review the slides and </a:t>
            </a:r>
            <a:r>
              <a:rPr lang="en-US" sz="2400"/>
              <a:t>syntax for each join type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387085" y="3841479"/>
            <a:ext cx="59930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b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FROM Reserves3 r FULL JOIN Boats2 b </a:t>
            </a:r>
            <a:b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endParaRPr lang="en-US" sz="4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243714" y="5368805"/>
          <a:ext cx="3429000" cy="140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 err="1">
                          <a:effectLst/>
                          <a:latin typeface="+mj-lt"/>
                        </a:rPr>
                        <a:t>sid</a:t>
                      </a:r>
                      <a:endParaRPr lang="en-US" sz="1600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  <a:latin typeface="+mj-lt"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  <a:latin typeface="+mj-lt"/>
                        </a:rPr>
                        <a:t>day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algn="l" fontAlgn="t"/>
                      <a:r>
                        <a:rPr lang="is-IS" sz="1600"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1600">
                          <a:effectLst/>
                          <a:latin typeface="+mj-lt"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16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1996-10-10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+mj-lt"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+mj-lt"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16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1996-11-12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+mj-lt"/>
                        </a:rPr>
                        <a:t>38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+mj-lt"/>
                        </a:rPr>
                        <a:t>42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2010-08-21</a:t>
                      </a:r>
                      <a:endParaRPr lang="mr-IN" sz="160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32877" y="5074502"/>
            <a:ext cx="12811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Reserves3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4053629" y="4915877"/>
          <a:ext cx="301686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color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16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blue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1600" dirty="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Clipper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green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16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Marine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053627" y="4616021"/>
            <a:ext cx="9220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Boats2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7761481" y="4535891"/>
          <a:ext cx="37828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err="1">
                          <a:effectLst/>
                        </a:rPr>
                        <a:t>sid</a:t>
                      </a:r>
                      <a:endParaRPr lang="en-US" sz="14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14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14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Interlake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Clipper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14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Marine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140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Interlake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7761480" y="4201434"/>
            <a:ext cx="8947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7609464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saka" charset="0"/>
                <a:cs typeface="Helvetica Neue Light"/>
              </a:rPr>
              <a:t>Putting it all together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287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c.name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AVG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(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g.grade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AS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avg_g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COUNT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(*)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AS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size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grades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AS 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g, classes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AS 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c</a:t>
            </a:r>
            <a:br>
              <a:rPr lang="en-US" sz="2400" i="1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g.class_id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=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c.class_id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AND 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    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g.year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= “2006”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GROUP BY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g.class_id</a:t>
            </a:r>
            <a:b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HAVING COUNT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(*) &gt; 2</a:t>
            </a:r>
            <a:b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ORDER BY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avg_g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DESC</a:t>
            </a:r>
            <a:b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</a:br>
            <a:endParaRPr lang="en-US" sz="2400" dirty="0">
              <a:solidFill>
                <a:srgbClr val="FF0000"/>
              </a:solidFill>
              <a:latin typeface="Lucida Sans Typewriter" charset="0"/>
              <a:ea typeface="Osaka" charset="0"/>
              <a:cs typeface="Osaka" charset="0"/>
            </a:endParaRP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ea typeface="Osaka" charset="0"/>
                <a:cs typeface="Osaka" charset="0"/>
              </a:rPr>
              <a:t>What does this compute?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404860" y="2651760"/>
            <a:ext cx="3217774" cy="2637519"/>
            <a:chOff x="4130040" y="2667000"/>
            <a:chExt cx="4648200" cy="38100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4206240" y="32766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GROUP BY</a:t>
              </a: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206240" y="46482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WHERE</a:t>
              </a: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30040" y="58674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FROM</a:t>
              </a: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7025640" y="58674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HAVING</a:t>
              </a: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7025640" y="46482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SELECT</a:t>
              </a: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7025640" y="32766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[DISTINCT]</a:t>
              </a:r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5044440" y="52578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>
              <a:off x="5044440" y="3886200"/>
              <a:ext cx="0" cy="762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>
              <a:off x="7863840" y="52578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>
              <a:off x="7863840" y="3886200"/>
              <a:ext cx="0" cy="762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044440" y="2895600"/>
              <a:ext cx="1981200" cy="3276600"/>
            </a:xfrm>
            <a:custGeom>
              <a:avLst/>
              <a:gdLst>
                <a:gd name="T0" fmla="*/ 0 w 1248"/>
                <a:gd name="T1" fmla="*/ 2147483647 h 2064"/>
                <a:gd name="T2" fmla="*/ 0 w 1248"/>
                <a:gd name="T3" fmla="*/ 0 h 2064"/>
                <a:gd name="T4" fmla="*/ 2147483647 w 1248"/>
                <a:gd name="T5" fmla="*/ 0 h 2064"/>
                <a:gd name="T6" fmla="*/ 2147483647 w 1248"/>
                <a:gd name="T7" fmla="*/ 2147483647 h 2064"/>
                <a:gd name="T8" fmla="*/ 2147483647 w 1248"/>
                <a:gd name="T9" fmla="*/ 2147483647 h 2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8"/>
                <a:gd name="T16" fmla="*/ 0 h 2064"/>
                <a:gd name="T17" fmla="*/ 1248 w 1248"/>
                <a:gd name="T18" fmla="*/ 2064 h 2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8" h="2064">
                  <a:moveTo>
                    <a:pt x="0" y="240"/>
                  </a:moveTo>
                  <a:lnTo>
                    <a:pt x="0" y="0"/>
                  </a:lnTo>
                  <a:lnTo>
                    <a:pt x="672" y="0"/>
                  </a:lnTo>
                  <a:lnTo>
                    <a:pt x="672" y="2064"/>
                  </a:lnTo>
                  <a:lnTo>
                    <a:pt x="1248" y="2064"/>
                  </a:ln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7863840" y="26670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8410990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Luck!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9E9F-2EB0-A343-959E-CD8EA8F0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58" y="0"/>
            <a:ext cx="10801350" cy="1325563"/>
          </a:xfrm>
        </p:spPr>
        <p:txBody>
          <a:bodyPr/>
          <a:lstStyle/>
          <a:p>
            <a:r>
              <a:rPr lang="en-US" dirty="0"/>
              <a:t>Recommendation Systems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6A076-020A-7844-8BD6-198038A3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5" y="1504950"/>
            <a:ext cx="10694773" cy="1584239"/>
          </a:xfrm>
        </p:spPr>
        <p:txBody>
          <a:bodyPr/>
          <a:lstStyle/>
          <a:p>
            <a:r>
              <a:rPr lang="en-US" dirty="0"/>
              <a:t>What if we don’t have any information about the movies or the users? All we have are ratings.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EB3A2-C76E-2C43-BCAA-1E896A0D0E9D}"/>
              </a:ext>
            </a:extLst>
          </p:cNvPr>
          <p:cNvSpPr txBox="1"/>
          <p:nvPr/>
        </p:nvSpPr>
        <p:spPr>
          <a:xfrm>
            <a:off x="445358" y="956231"/>
            <a:ext cx="62103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Not on the midterm … but we will review it briefly here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F0B4AA3-49FB-7842-A406-79253EBDDAFD}"/>
              </a:ext>
            </a:extLst>
          </p:cNvPr>
          <p:cNvGrpSpPr/>
          <p:nvPr/>
        </p:nvGrpSpPr>
        <p:grpSpPr>
          <a:xfrm>
            <a:off x="691068" y="2757510"/>
            <a:ext cx="2547161" cy="3141398"/>
            <a:chOff x="691068" y="2757510"/>
            <a:chExt cx="2547161" cy="31413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4415A4-BDC6-D64D-AD44-116A44AE3AA1}"/>
                </a:ext>
              </a:extLst>
            </p:cNvPr>
            <p:cNvSpPr txBox="1"/>
            <p:nvPr/>
          </p:nvSpPr>
          <p:spPr>
            <a:xfrm rot="16200000">
              <a:off x="508486" y="4421686"/>
              <a:ext cx="73449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Users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BF6D57-E7B3-FD43-9760-919C97C197B4}"/>
                </a:ext>
              </a:extLst>
            </p:cNvPr>
            <p:cNvSpPr txBox="1"/>
            <p:nvPr/>
          </p:nvSpPr>
          <p:spPr>
            <a:xfrm>
              <a:off x="1643220" y="2757510"/>
              <a:ext cx="96212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Movies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36798C9-5FDE-9746-9257-18EC7AAB35F5}"/>
                </a:ext>
              </a:extLst>
            </p:cNvPr>
            <p:cNvGrpSpPr/>
            <p:nvPr/>
          </p:nvGrpSpPr>
          <p:grpSpPr>
            <a:xfrm>
              <a:off x="1026768" y="3065092"/>
              <a:ext cx="2211461" cy="2833816"/>
              <a:chOff x="1397080" y="2823309"/>
              <a:chExt cx="3403520" cy="375149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E2E52E5-3106-9A49-ACFB-4FD71DA49730}"/>
                  </a:ext>
                </a:extLst>
              </p:cNvPr>
              <p:cNvSpPr/>
              <p:nvPr/>
            </p:nvSpPr>
            <p:spPr>
              <a:xfrm>
                <a:off x="1397080" y="2823309"/>
                <a:ext cx="3403520" cy="3751498"/>
              </a:xfrm>
              <a:prstGeom prst="rect">
                <a:avLst/>
              </a:prstGeom>
              <a:solidFill>
                <a:srgbClr val="FFFFFF"/>
              </a:solidFill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Ratings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1658EF2-30FF-784F-9F42-F982BA137448}"/>
                  </a:ext>
                </a:extLst>
              </p:cNvPr>
              <p:cNvSpPr/>
              <p:nvPr/>
            </p:nvSpPr>
            <p:spPr>
              <a:xfrm>
                <a:off x="1699242" y="32004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957A81-A968-374F-A02B-0471EB9A11DF}"/>
                  </a:ext>
                </a:extLst>
              </p:cNvPr>
              <p:cNvSpPr/>
              <p:nvPr/>
            </p:nvSpPr>
            <p:spPr>
              <a:xfrm>
                <a:off x="4114800" y="41910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F4B8D7-14D4-5340-8F2B-C60CE33EBA29}"/>
                  </a:ext>
                </a:extLst>
              </p:cNvPr>
              <p:cNvSpPr/>
              <p:nvPr/>
            </p:nvSpPr>
            <p:spPr>
              <a:xfrm>
                <a:off x="1558263" y="38100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6DE8FC7-EAAB-2449-82ED-B2992A236587}"/>
                  </a:ext>
                </a:extLst>
              </p:cNvPr>
              <p:cNvSpPr/>
              <p:nvPr/>
            </p:nvSpPr>
            <p:spPr>
              <a:xfrm>
                <a:off x="4038600" y="5486400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2843DE1-F9F8-204B-B89E-0C6C5AC8A81E}"/>
                  </a:ext>
                </a:extLst>
              </p:cNvPr>
              <p:cNvSpPr/>
              <p:nvPr/>
            </p:nvSpPr>
            <p:spPr>
              <a:xfrm>
                <a:off x="2667000" y="36576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FCF90A8-4BA5-AC42-A387-865FB1B39C37}"/>
                  </a:ext>
                </a:extLst>
              </p:cNvPr>
              <p:cNvSpPr/>
              <p:nvPr/>
            </p:nvSpPr>
            <p:spPr>
              <a:xfrm>
                <a:off x="2164254" y="5809629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3E53B58-01C2-6647-88C2-B6417F1B1E04}"/>
                  </a:ext>
                </a:extLst>
              </p:cNvPr>
              <p:cNvSpPr/>
              <p:nvPr/>
            </p:nvSpPr>
            <p:spPr>
              <a:xfrm>
                <a:off x="4114800" y="33528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04CAF04-5AA3-1142-97F4-D5D3C6CB7CC3}"/>
                  </a:ext>
                </a:extLst>
              </p:cNvPr>
              <p:cNvSpPr/>
              <p:nvPr/>
            </p:nvSpPr>
            <p:spPr>
              <a:xfrm>
                <a:off x="4255779" y="60960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57C6BC3-161D-9748-89D7-38C133DB843C}"/>
                  </a:ext>
                </a:extLst>
              </p:cNvPr>
              <p:cNvSpPr/>
              <p:nvPr/>
            </p:nvSpPr>
            <p:spPr>
              <a:xfrm>
                <a:off x="2475874" y="3025497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CE56DD6-DD3A-4441-9587-95A7D670FA09}"/>
                  </a:ext>
                </a:extLst>
              </p:cNvPr>
              <p:cNvSpPr/>
              <p:nvPr/>
            </p:nvSpPr>
            <p:spPr>
              <a:xfrm>
                <a:off x="2318016" y="3906708"/>
                <a:ext cx="55611" cy="7414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16C224-2A3A-AF45-B080-3EA53F1746F9}"/>
                  </a:ext>
                </a:extLst>
              </p:cNvPr>
              <p:cNvSpPr/>
              <p:nvPr/>
            </p:nvSpPr>
            <p:spPr>
              <a:xfrm>
                <a:off x="1840221" y="5533507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0E12AA-7D0B-3148-8BCC-4F48027C44F9}"/>
                  </a:ext>
                </a:extLst>
              </p:cNvPr>
              <p:cNvSpPr/>
              <p:nvPr/>
            </p:nvSpPr>
            <p:spPr>
              <a:xfrm>
                <a:off x="3900423" y="4153537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EBD5995-2302-3647-8554-302F1F16D0E5}"/>
                  </a:ext>
                </a:extLst>
              </p:cNvPr>
              <p:cNvSpPr/>
              <p:nvPr/>
            </p:nvSpPr>
            <p:spPr>
              <a:xfrm>
                <a:off x="3200400" y="5692416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B2E563C-844C-E349-8E72-56BE6F820131}"/>
                  </a:ext>
                </a:extLst>
              </p:cNvPr>
              <p:cNvSpPr/>
              <p:nvPr/>
            </p:nvSpPr>
            <p:spPr>
              <a:xfrm>
                <a:off x="2537442" y="6324600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C70F499-B617-9047-8464-4632692F8571}"/>
                  </a:ext>
                </a:extLst>
              </p:cNvPr>
              <p:cNvSpPr/>
              <p:nvPr/>
            </p:nvSpPr>
            <p:spPr>
              <a:xfrm>
                <a:off x="2068821" y="3869537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26847F2-EA44-AD44-8BA3-16B2F4A96CD1}"/>
                  </a:ext>
                </a:extLst>
              </p:cNvPr>
              <p:cNvSpPr/>
              <p:nvPr/>
            </p:nvSpPr>
            <p:spPr>
              <a:xfrm>
                <a:off x="3352800" y="5844816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847636A-DDA8-A249-98E3-B7A21506D516}"/>
                  </a:ext>
                </a:extLst>
              </p:cNvPr>
              <p:cNvSpPr/>
              <p:nvPr/>
            </p:nvSpPr>
            <p:spPr>
              <a:xfrm flipV="1">
                <a:off x="2948958" y="3122886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C5AB3F8-A1CE-C340-AAFB-13453785F0F4}"/>
                  </a:ext>
                </a:extLst>
              </p:cNvPr>
              <p:cNvSpPr/>
              <p:nvPr/>
            </p:nvSpPr>
            <p:spPr>
              <a:xfrm>
                <a:off x="2446212" y="5894265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366E7EA-232F-1D40-BE84-91E5CE4495F2}"/>
                  </a:ext>
                </a:extLst>
              </p:cNvPr>
              <p:cNvSpPr/>
              <p:nvPr/>
            </p:nvSpPr>
            <p:spPr>
              <a:xfrm flipV="1">
                <a:off x="3641342" y="6153771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32D01A-A2AF-2646-9476-1D74825D299D}"/>
                  </a:ext>
                </a:extLst>
              </p:cNvPr>
              <p:cNvSpPr/>
              <p:nvPr/>
            </p:nvSpPr>
            <p:spPr>
              <a:xfrm flipV="1">
                <a:off x="1828800" y="4763137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F603384-ADAC-9B40-A18B-652C34521866}"/>
                  </a:ext>
                </a:extLst>
              </p:cNvPr>
              <p:cNvSpPr/>
              <p:nvPr/>
            </p:nvSpPr>
            <p:spPr>
              <a:xfrm>
                <a:off x="2598612" y="6046665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DD5F178-9361-0044-BC47-B400181EC72C}"/>
                  </a:ext>
                </a:extLst>
              </p:cNvPr>
              <p:cNvSpPr/>
              <p:nvPr/>
            </p:nvSpPr>
            <p:spPr>
              <a:xfrm>
                <a:off x="2948958" y="3754308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5C256AF-89A1-6D4E-8A5E-E2A34F0C4705}"/>
                  </a:ext>
                </a:extLst>
              </p:cNvPr>
              <p:cNvSpPr/>
              <p:nvPr/>
            </p:nvSpPr>
            <p:spPr>
              <a:xfrm>
                <a:off x="4625538" y="3031913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3661B22-CA20-0547-9F23-285BEE290793}"/>
                  </a:ext>
                </a:extLst>
              </p:cNvPr>
              <p:cNvSpPr/>
              <p:nvPr/>
            </p:nvSpPr>
            <p:spPr>
              <a:xfrm>
                <a:off x="3810000" y="3717713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4E2F030-2567-AE48-BB83-EA711C11F807}"/>
                  </a:ext>
                </a:extLst>
              </p:cNvPr>
              <p:cNvSpPr/>
              <p:nvPr/>
            </p:nvSpPr>
            <p:spPr>
              <a:xfrm>
                <a:off x="2858303" y="4153537"/>
                <a:ext cx="875497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7A1637F-D887-984D-BA2C-F49B6B011BE8}"/>
                  </a:ext>
                </a:extLst>
              </p:cNvPr>
              <p:cNvSpPr/>
              <p:nvPr/>
            </p:nvSpPr>
            <p:spPr>
              <a:xfrm>
                <a:off x="2251892" y="5440681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4495931-7256-8345-822D-AC0A05252C00}"/>
                  </a:ext>
                </a:extLst>
              </p:cNvPr>
              <p:cNvSpPr/>
              <p:nvPr/>
            </p:nvSpPr>
            <p:spPr>
              <a:xfrm>
                <a:off x="1540199" y="6248400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C559FF-AAE7-0C4C-A353-59DFE09F98D2}"/>
                  </a:ext>
                </a:extLst>
              </p:cNvPr>
              <p:cNvSpPr/>
              <p:nvPr/>
            </p:nvSpPr>
            <p:spPr>
              <a:xfrm>
                <a:off x="1509545" y="3009053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E90A6E9-81DA-B04E-BCEE-6B984FD74160}"/>
                  </a:ext>
                </a:extLst>
              </p:cNvPr>
              <p:cNvSpPr/>
              <p:nvPr/>
            </p:nvSpPr>
            <p:spPr>
              <a:xfrm flipV="1">
                <a:off x="4232937" y="4755783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FD859-206A-3649-B343-BFC57EF4102A}"/>
                  </a:ext>
                </a:extLst>
              </p:cNvPr>
              <p:cNvSpPr/>
              <p:nvPr/>
            </p:nvSpPr>
            <p:spPr>
              <a:xfrm>
                <a:off x="3733800" y="31843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5D92ED1-402B-7443-B56B-BA3CD5BC5357}"/>
                  </a:ext>
                </a:extLst>
              </p:cNvPr>
              <p:cNvSpPr/>
              <p:nvPr/>
            </p:nvSpPr>
            <p:spPr>
              <a:xfrm>
                <a:off x="3581400" y="3489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EB4FB06-DDA6-1447-AEB8-10275940CD44}"/>
                  </a:ext>
                </a:extLst>
              </p:cNvPr>
              <p:cNvSpPr/>
              <p:nvPr/>
            </p:nvSpPr>
            <p:spPr>
              <a:xfrm>
                <a:off x="3886200" y="3870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6AE2B32-CDB0-FA4E-9CA0-DD4F7C96E9C9}"/>
                  </a:ext>
                </a:extLst>
              </p:cNvPr>
              <p:cNvSpPr/>
              <p:nvPr/>
            </p:nvSpPr>
            <p:spPr>
              <a:xfrm>
                <a:off x="1981200" y="34129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A4B00EB-D21B-B24B-BAA9-7677D700834E}"/>
                  </a:ext>
                </a:extLst>
              </p:cNvPr>
              <p:cNvSpPr/>
              <p:nvPr/>
            </p:nvSpPr>
            <p:spPr>
              <a:xfrm>
                <a:off x="1752600" y="41749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354C655-53C7-554A-9E2B-D0A9A1D0711B}"/>
                  </a:ext>
                </a:extLst>
              </p:cNvPr>
              <p:cNvSpPr/>
              <p:nvPr/>
            </p:nvSpPr>
            <p:spPr>
              <a:xfrm>
                <a:off x="3733800" y="55465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0000BB0-93B8-7344-B54B-9F4C42605CC6}"/>
                  </a:ext>
                </a:extLst>
              </p:cNvPr>
              <p:cNvSpPr/>
              <p:nvPr/>
            </p:nvSpPr>
            <p:spPr>
              <a:xfrm>
                <a:off x="3581400" y="3870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D7FB17A-A89D-1D41-B942-2085EF1C3C1E}"/>
                  </a:ext>
                </a:extLst>
              </p:cNvPr>
              <p:cNvSpPr/>
              <p:nvPr/>
            </p:nvSpPr>
            <p:spPr>
              <a:xfrm>
                <a:off x="1750345" y="5105400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9172F95-A1D4-BE43-B0D1-AA90257D3A8C}"/>
                  </a:ext>
                </a:extLst>
              </p:cNvPr>
              <p:cNvSpPr/>
              <p:nvPr/>
            </p:nvSpPr>
            <p:spPr>
              <a:xfrm>
                <a:off x="4188745" y="51655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880BC06-C07E-CA46-8435-934E04E86CA8}"/>
                  </a:ext>
                </a:extLst>
              </p:cNvPr>
              <p:cNvSpPr/>
              <p:nvPr/>
            </p:nvSpPr>
            <p:spPr>
              <a:xfrm>
                <a:off x="4569745" y="63847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BD1404B-3E39-4D40-9D2E-39970681CF2C}"/>
                  </a:ext>
                </a:extLst>
              </p:cNvPr>
              <p:cNvSpPr/>
              <p:nvPr/>
            </p:nvSpPr>
            <p:spPr>
              <a:xfrm>
                <a:off x="3886200" y="3352800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0A1400A-CD8E-0746-9340-8A3BFBD9BBF6}"/>
                  </a:ext>
                </a:extLst>
              </p:cNvPr>
              <p:cNvSpPr/>
              <p:nvPr/>
            </p:nvSpPr>
            <p:spPr>
              <a:xfrm>
                <a:off x="2893345" y="3870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BD8EAB6-EC34-8A40-8A70-47D99764A830}"/>
                  </a:ext>
                </a:extLst>
              </p:cNvPr>
              <p:cNvSpPr/>
              <p:nvPr/>
            </p:nvSpPr>
            <p:spPr>
              <a:xfrm>
                <a:off x="3046627" y="4771392"/>
                <a:ext cx="104424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22C2B53-F30A-EB4E-A83D-6805616B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215" y="4300163"/>
            <a:ext cx="630778" cy="40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041E82-F9DC-DD4D-9DA8-A060B431F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387" y="3289786"/>
            <a:ext cx="194447" cy="17677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4E10B37-FC7A-AB4E-9F9B-B3F70C230B24}"/>
              </a:ext>
            </a:extLst>
          </p:cNvPr>
          <p:cNvGrpSpPr/>
          <p:nvPr/>
        </p:nvGrpSpPr>
        <p:grpSpPr>
          <a:xfrm>
            <a:off x="4298400" y="3121817"/>
            <a:ext cx="548640" cy="2829646"/>
            <a:chOff x="4298400" y="3121817"/>
            <a:chExt cx="548640" cy="28296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37398A-4D9F-D640-9ECA-99E6C94C76DF}"/>
                </a:ext>
              </a:extLst>
            </p:cNvPr>
            <p:cNvSpPr/>
            <p:nvPr/>
          </p:nvSpPr>
          <p:spPr>
            <a:xfrm>
              <a:off x="4298400" y="3121817"/>
              <a:ext cx="548640" cy="28296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CCABEEB-7790-7342-9AE8-FE3711DC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4132590" y="4384737"/>
              <a:ext cx="934288" cy="304659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360852-14EC-F748-92A5-2D6B93BA2D9A}"/>
              </a:ext>
            </a:extLst>
          </p:cNvPr>
          <p:cNvGrpSpPr/>
          <p:nvPr/>
        </p:nvGrpSpPr>
        <p:grpSpPr>
          <a:xfrm>
            <a:off x="5664181" y="3089189"/>
            <a:ext cx="2177440" cy="548640"/>
            <a:chOff x="5664181" y="3089189"/>
            <a:chExt cx="2177440" cy="54864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46AE55-4369-784C-A4D2-D53916FD10F6}"/>
                </a:ext>
              </a:extLst>
            </p:cNvPr>
            <p:cNvSpPr/>
            <p:nvPr/>
          </p:nvSpPr>
          <p:spPr>
            <a:xfrm rot="16200000">
              <a:off x="6478581" y="2274789"/>
              <a:ext cx="548640" cy="217744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FB1D563-E9B6-6645-A78E-39F85988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456" y="3137203"/>
              <a:ext cx="1176536" cy="385417"/>
            </a:xfrm>
            <a:prstGeom prst="rect">
              <a:avLst/>
            </a:prstGeom>
          </p:spPr>
        </p:pic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F5F3E84-0A9E-9648-9B3D-C30CC1D34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216" y="3360490"/>
            <a:ext cx="584200" cy="2667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F1FBF9C-65FD-6A4B-8A6A-D6442358D1F5}"/>
              </a:ext>
            </a:extLst>
          </p:cNvPr>
          <p:cNvSpPr/>
          <p:nvPr/>
        </p:nvSpPr>
        <p:spPr>
          <a:xfrm>
            <a:off x="4306638" y="3493840"/>
            <a:ext cx="548640" cy="514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F4D5E6C-54D9-024C-BB8C-6C01E5FD11E3}"/>
              </a:ext>
            </a:extLst>
          </p:cNvPr>
          <p:cNvSpPr/>
          <p:nvPr/>
        </p:nvSpPr>
        <p:spPr>
          <a:xfrm rot="5400000">
            <a:off x="7231501" y="3334748"/>
            <a:ext cx="548640" cy="514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D7EA20C-4822-ED4E-9741-2810B4F91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200" y="2717194"/>
            <a:ext cx="736600" cy="3048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2EA474B-4BEF-124E-9AC8-038CD063FE07}"/>
              </a:ext>
            </a:extLst>
          </p:cNvPr>
          <p:cNvGrpSpPr/>
          <p:nvPr/>
        </p:nvGrpSpPr>
        <p:grpSpPr>
          <a:xfrm>
            <a:off x="7249202" y="4104604"/>
            <a:ext cx="3694241" cy="774832"/>
            <a:chOff x="7249202" y="4104604"/>
            <a:chExt cx="3694241" cy="774832"/>
          </a:xfrm>
        </p:grpSpPr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2CB2867-1256-8549-964B-C7C16480116D}"/>
                </a:ext>
              </a:extLst>
            </p:cNvPr>
            <p:cNvSpPr/>
            <p:nvPr/>
          </p:nvSpPr>
          <p:spPr>
            <a:xfrm>
              <a:off x="7371293" y="4473936"/>
              <a:ext cx="845100" cy="405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8B0DEE7-6A0C-9A43-8ACB-8F97446E5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0443" y="4490442"/>
              <a:ext cx="2413000" cy="3175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5AEA467-A72C-694C-8B9F-5BFEF73DC2A8}"/>
                </a:ext>
              </a:extLst>
            </p:cNvPr>
            <p:cNvSpPr txBox="1"/>
            <p:nvPr/>
          </p:nvSpPr>
          <p:spPr>
            <a:xfrm>
              <a:off x="7249202" y="4104604"/>
              <a:ext cx="347082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Rating prediction is made by: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E5A4547-2F38-2F42-B5A5-8C39DDBD2F6F}"/>
              </a:ext>
            </a:extLst>
          </p:cNvPr>
          <p:cNvGrpSpPr/>
          <p:nvPr/>
        </p:nvGrpSpPr>
        <p:grpSpPr>
          <a:xfrm>
            <a:off x="4847040" y="3363509"/>
            <a:ext cx="5407844" cy="1173131"/>
            <a:chOff x="4847040" y="3363509"/>
            <a:chExt cx="5407844" cy="117313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B68C00-55D9-9F45-A83E-1FB55567F08E}"/>
                </a:ext>
              </a:extLst>
            </p:cNvPr>
            <p:cNvSpPr txBox="1"/>
            <p:nvPr/>
          </p:nvSpPr>
          <p:spPr>
            <a:xfrm>
              <a:off x="8526526" y="3450145"/>
              <a:ext cx="172835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Latent factors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DB1181C-378A-054F-9AB3-3199DC3AB9D8}"/>
                </a:ext>
              </a:extLst>
            </p:cNvPr>
            <p:cNvCxnSpPr>
              <a:stCxn id="92" idx="1"/>
              <a:endCxn id="79" idx="2"/>
            </p:cNvCxnSpPr>
            <p:nvPr/>
          </p:nvCxnSpPr>
          <p:spPr>
            <a:xfrm flipH="1" flipV="1">
              <a:off x="7841621" y="3363509"/>
              <a:ext cx="684905" cy="271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4B23AD8-A9BB-7642-A2F5-CD1A511055EC}"/>
                </a:ext>
              </a:extLst>
            </p:cNvPr>
            <p:cNvCxnSpPr>
              <a:cxnSpLocks/>
              <a:stCxn id="92" idx="1"/>
              <a:endCxn id="8" idx="3"/>
            </p:cNvCxnSpPr>
            <p:nvPr/>
          </p:nvCxnSpPr>
          <p:spPr>
            <a:xfrm flipH="1">
              <a:off x="4847040" y="3634811"/>
              <a:ext cx="3679486" cy="901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A3F9587-4C0C-5945-B2A3-E8C864E6D1F2}"/>
              </a:ext>
            </a:extLst>
          </p:cNvPr>
          <p:cNvGrpSpPr/>
          <p:nvPr/>
        </p:nvGrpSpPr>
        <p:grpSpPr>
          <a:xfrm>
            <a:off x="5429723" y="4982355"/>
            <a:ext cx="6491054" cy="1098273"/>
            <a:chOff x="5515043" y="5554305"/>
            <a:chExt cx="6491054" cy="1098273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E9C7268-C420-4F4F-898A-A3C94D9062B5}"/>
                </a:ext>
              </a:extLst>
            </p:cNvPr>
            <p:cNvSpPr txBox="1"/>
            <p:nvPr/>
          </p:nvSpPr>
          <p:spPr>
            <a:xfrm>
              <a:off x="5515043" y="5554305"/>
              <a:ext cx="202010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Loss formulation:</a:t>
              </a: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23F2F3F-EEF2-2543-8611-E362625B8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1497" y="5979478"/>
              <a:ext cx="63246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16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23387</TotalTime>
  <Words>3915</Words>
  <Application>Microsoft Macintosh PowerPoint</Application>
  <PresentationFormat>Widescreen</PresentationFormat>
  <Paragraphs>1195</Paragraphs>
  <Slides>89</Slides>
  <Notes>36</Notes>
  <HiddenSlides>6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9" baseType="lpstr">
      <vt:lpstr>ＭＳ Ｐゴシック</vt:lpstr>
      <vt:lpstr>Arial</vt:lpstr>
      <vt:lpstr>Book Antiqua</vt:lpstr>
      <vt:lpstr>Calibri</vt:lpstr>
      <vt:lpstr>Century Gothic</vt:lpstr>
      <vt:lpstr>Consolas</vt:lpstr>
      <vt:lpstr>Gill Sans Light</vt:lpstr>
      <vt:lpstr>Helvetica Neue</vt:lpstr>
      <vt:lpstr>Helvetica Neue Light</vt:lpstr>
      <vt:lpstr>Helvetica Neue Regular</vt:lpstr>
      <vt:lpstr>Lucida Console</vt:lpstr>
      <vt:lpstr>Lucida Sans Typewriter</vt:lpstr>
      <vt:lpstr>Mangal</vt:lpstr>
      <vt:lpstr>Monaco</vt:lpstr>
      <vt:lpstr>Osaka</vt:lpstr>
      <vt:lpstr>Tahoma</vt:lpstr>
      <vt:lpstr>Times</vt:lpstr>
      <vt:lpstr>Times New Roman</vt:lpstr>
      <vt:lpstr>Wingdings</vt:lpstr>
      <vt:lpstr>2_Office Theme</vt:lpstr>
      <vt:lpstr>PowerPoint Presentation</vt:lpstr>
      <vt:lpstr>Exam Format Details</vt:lpstr>
      <vt:lpstr>Review</vt:lpstr>
      <vt:lpstr>Topics Students Asked About</vt:lpstr>
      <vt:lpstr>Modeling and Estimation</vt:lpstr>
      <vt:lpstr>Summary of Model Estimation</vt:lpstr>
      <vt:lpstr>Define the Model</vt:lpstr>
      <vt:lpstr>Recommendation Systems Model</vt:lpstr>
      <vt:lpstr>Recommendation Systems Model</vt:lpstr>
      <vt:lpstr>How do we estimate model parameters?</vt:lpstr>
      <vt:lpstr>Loss Functions</vt:lpstr>
      <vt:lpstr>Calculus for Loss Minimization</vt:lpstr>
      <vt:lpstr>Example: Minimizing Average L2 Loss</vt:lpstr>
      <vt:lpstr>Essential Calculus: The Chain Rule</vt:lpstr>
      <vt:lpstr>Exercise of Calculus</vt:lpstr>
      <vt:lpstr>Exercise of Calculus</vt:lpstr>
      <vt:lpstr>Minimizing the Loss</vt:lpstr>
      <vt:lpstr>Convex sets and polygons</vt:lpstr>
      <vt:lpstr>Formal Definition of Convex Functions</vt:lpstr>
      <vt:lpstr>Sum of Convex Functions is Convex</vt:lpstr>
      <vt:lpstr>Formal Proof</vt:lpstr>
      <vt:lpstr>Formal Proof</vt:lpstr>
      <vt:lpstr>Minimizing the Loss</vt:lpstr>
      <vt:lpstr>Gradient Descent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Quick Review: Gradients</vt:lpstr>
      <vt:lpstr>Gradient Descent Intuition</vt:lpstr>
      <vt:lpstr>Gradient Descent Intuition</vt:lpstr>
      <vt:lpstr>The Gradient Descent Algorithm</vt:lpstr>
      <vt:lpstr>Gradient Descent Solution Paths</vt:lpstr>
      <vt:lpstr>Code Python + Numpy + Pandas + Seaborn + SQL + Regex +HTTP </vt:lpstr>
      <vt:lpstr>Coding on the Exam</vt:lpstr>
      <vt:lpstr>Python Code for Plotting</vt:lpstr>
      <vt:lpstr>Numpy and Pandas</vt:lpstr>
      <vt:lpstr>Pandas</vt:lpstr>
      <vt:lpstr>Group By – manipulating granularity</vt:lpstr>
      <vt:lpstr>Pivot – A kind of Group By Operation</vt:lpstr>
      <vt:lpstr>Joining data across tables</vt:lpstr>
      <vt:lpstr>SQL Coding</vt:lpstr>
      <vt:lpstr>Regular Expressions</vt:lpstr>
      <vt:lpstr>Data Visualization</vt:lpstr>
      <vt:lpstr>Visualizing Univariate Relationships</vt:lpstr>
      <vt:lpstr>Histograms, Rug Plots, and KDE Interpolation</vt:lpstr>
      <vt:lpstr>Techniques of Visualization</vt:lpstr>
      <vt:lpstr>Bad Plot Terminology</vt:lpstr>
      <vt:lpstr>Log Transformations</vt:lpstr>
      <vt:lpstr>Linearizing Relationships</vt:lpstr>
      <vt:lpstr>Dealing with Big Data</vt:lpstr>
      <vt:lpstr>Kernel Density Estimator</vt:lpstr>
      <vt:lpstr>PowerPoint Presentation</vt:lpstr>
      <vt:lpstr>Sampling the Population</vt:lpstr>
      <vt:lpstr>Data Collection and Sampling</vt:lpstr>
      <vt:lpstr>Non Probability Samples</vt:lpstr>
      <vt:lpstr>Data Cleaning and EDA</vt:lpstr>
      <vt:lpstr>Exploratory Data Analysis</vt:lpstr>
      <vt:lpstr>Key Data Properties to Consider in EDA</vt:lpstr>
      <vt:lpstr>Rectangular Structure</vt:lpstr>
      <vt:lpstr>Kinds of </vt:lpstr>
      <vt:lpstr>Web Technologies XML/JSON/HTTP/REST</vt:lpstr>
      <vt:lpstr>Request – Response Protocol</vt:lpstr>
      <vt:lpstr>Request Types (Main Types)</vt:lpstr>
      <vt:lpstr>HTML/XML/JSON</vt:lpstr>
      <vt:lpstr>String Manipulation and  Regular Expressions </vt:lpstr>
      <vt:lpstr>Regex Reference Sheet</vt:lpstr>
      <vt:lpstr>Greedy Matching</vt:lpstr>
      <vt:lpstr> SQL</vt:lpstr>
      <vt:lpstr>Relational Database Management Systems</vt:lpstr>
      <vt:lpstr>Relational Data Abstraction</vt:lpstr>
      <vt:lpstr>Relational Data Abstraction</vt:lpstr>
      <vt:lpstr>PowerPoint Presentation</vt:lpstr>
      <vt:lpstr>Relational Terminology</vt:lpstr>
      <vt:lpstr>Keys to Connect Data</vt:lpstr>
      <vt:lpstr>The Data Definition Language</vt:lpstr>
      <vt:lpstr>Conceptual SQL Evaluation</vt:lpstr>
      <vt:lpstr>Join Queries</vt:lpstr>
      <vt:lpstr>Return Sailors (S) and the dates of their Reservations (R)</vt:lpstr>
      <vt:lpstr>Kinds of Joins</vt:lpstr>
      <vt:lpstr>Putting it all together</vt:lpstr>
      <vt:lpstr>Good Luck!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557</cp:revision>
  <cp:lastPrinted>2017-10-09T21:26:13Z</cp:lastPrinted>
  <dcterms:created xsi:type="dcterms:W3CDTF">2016-10-21T21:56:42Z</dcterms:created>
  <dcterms:modified xsi:type="dcterms:W3CDTF">2018-03-06T11:01:11Z</dcterms:modified>
</cp:coreProperties>
</file>